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8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theme/theme9.xml" ContentType="application/vnd.openxmlformats-officedocument.theme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8" r:id="rId1"/>
    <p:sldMasterId id="2147483732" r:id="rId2"/>
    <p:sldMasterId id="2147483764" r:id="rId3"/>
    <p:sldMasterId id="2147483789" r:id="rId4"/>
    <p:sldMasterId id="2147484170" r:id="rId5"/>
    <p:sldMasterId id="2147484180" r:id="rId6"/>
    <p:sldMasterId id="2147484192" r:id="rId7"/>
    <p:sldMasterId id="2147484238" r:id="rId8"/>
    <p:sldMasterId id="2147484274" r:id="rId9"/>
    <p:sldMasterId id="2147484310" r:id="rId10"/>
  </p:sldMasterIdLst>
  <p:notesMasterIdLst>
    <p:notesMasterId r:id="rId37"/>
  </p:notesMasterIdLst>
  <p:sldIdLst>
    <p:sldId id="880" r:id="rId11"/>
    <p:sldId id="855" r:id="rId12"/>
    <p:sldId id="879" r:id="rId13"/>
    <p:sldId id="881" r:id="rId14"/>
    <p:sldId id="774" r:id="rId15"/>
    <p:sldId id="776" r:id="rId16"/>
    <p:sldId id="885" r:id="rId17"/>
    <p:sldId id="779" r:id="rId18"/>
    <p:sldId id="858" r:id="rId19"/>
    <p:sldId id="851" r:id="rId20"/>
    <p:sldId id="853" r:id="rId21"/>
    <p:sldId id="871" r:id="rId22"/>
    <p:sldId id="795" r:id="rId23"/>
    <p:sldId id="859" r:id="rId24"/>
    <p:sldId id="852" r:id="rId25"/>
    <p:sldId id="867" r:id="rId26"/>
    <p:sldId id="796" r:id="rId27"/>
    <p:sldId id="860" r:id="rId28"/>
    <p:sldId id="841" r:id="rId29"/>
    <p:sldId id="842" r:id="rId30"/>
    <p:sldId id="868" r:id="rId31"/>
    <p:sldId id="872" r:id="rId32"/>
    <p:sldId id="797" r:id="rId33"/>
    <p:sldId id="883" r:id="rId34"/>
    <p:sldId id="884" r:id="rId35"/>
    <p:sldId id="815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GerRee Anderson" initials="GA [6]" lastIdx="1" clrIdx="6">
    <p:extLst/>
  </p:cmAuthor>
  <p:cmAuthor id="1" name="Terry Coleman" initials="TC" lastIdx="1" clrIdx="0">
    <p:extLst/>
  </p:cmAuthor>
  <p:cmAuthor id="8" name="GerRee Anderson" initials="GA [7]" lastIdx="1" clrIdx="7">
    <p:extLst/>
  </p:cmAuthor>
  <p:cmAuthor id="2" name="GerRee Anderson" initials="GA" lastIdx="1" clrIdx="1">
    <p:extLst/>
  </p:cmAuthor>
  <p:cmAuthor id="9" name="GerRee Anderson" initials="GA [8]" lastIdx="1" clrIdx="8">
    <p:extLst/>
  </p:cmAuthor>
  <p:cmAuthor id="3" name="GerRee Anderson" initials="GA [2]" lastIdx="1" clrIdx="2">
    <p:extLst/>
  </p:cmAuthor>
  <p:cmAuthor id="10" name="GerRee Anderson" initials="GA [9]" lastIdx="1" clrIdx="9">
    <p:extLst/>
  </p:cmAuthor>
  <p:cmAuthor id="4" name="GerRee Anderson" initials="GA [3]" lastIdx="1" clrIdx="3">
    <p:extLst/>
  </p:cmAuthor>
  <p:cmAuthor id="11" name="GerRee Anderson" initials="GA [10]" lastIdx="1" clrIdx="10">
    <p:extLst/>
  </p:cmAuthor>
  <p:cmAuthor id="5" name="GerRee Anderson" initials="GA [4]" lastIdx="1" clrIdx="4">
    <p:extLst/>
  </p:cmAuthor>
  <p:cmAuthor id="12" name="GerRee Anderson" initials="GA [11]" lastIdx="1" clrIdx="11">
    <p:extLst/>
  </p:cmAuthor>
  <p:cmAuthor id="6" name="GerRee Anderson" initials="GA [5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CFF"/>
    <a:srgbClr val="273AB0"/>
    <a:srgbClr val="5C7CFF"/>
    <a:srgbClr val="4958B7"/>
    <a:srgbClr val="051AA8"/>
    <a:srgbClr val="0820CA"/>
    <a:srgbClr val="293FD1"/>
    <a:srgbClr val="3047E4"/>
    <a:srgbClr val="3951FF"/>
    <a:srgbClr val="14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87"/>
    <p:restoredTop sz="75220" autoAdjust="0"/>
  </p:normalViewPr>
  <p:slideViewPr>
    <p:cSldViewPr snapToGrid="0" snapToObjects="1">
      <p:cViewPr>
        <p:scale>
          <a:sx n="64" d="100"/>
          <a:sy n="64" d="100"/>
        </p:scale>
        <p:origin x="-634" y="-4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869190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833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47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OK,</a:t>
            </a:r>
            <a:r>
              <a:rPr lang="en-US" altLang="en-US" baseline="0" dirty="0" smtClean="0"/>
              <a:t> we’ve spoken to what it is, but what will our clients do with it.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There are three workload themes that we should all be familiar with.  They are as follows: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Innovation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Migration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And Cloud Native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Each has some key things to look out for in your client discussions, along with whom to connect with in IT or the business.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7130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0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04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OK,</a:t>
            </a:r>
            <a:r>
              <a:rPr lang="en-US" altLang="en-US" baseline="0" dirty="0" smtClean="0"/>
              <a:t> we’ve spoken to what it is, but what will our clients do with it.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There are three workload themes that we should all be familiar with.  They are as follows: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Innovation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Migration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And Cloud Native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Each has some key things to look out for in your client discussions, along with whom to connect with in IT or the business.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085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 dirty="0" smtClean="0">
                <a:latin typeface="Arial" charset="0"/>
                <a:ea typeface="MS PGothic" charset="-128"/>
              </a:rPr>
              <a:t>Extending the traditional apps with new born</a:t>
            </a:r>
            <a:r>
              <a:rPr lang="en-US" altLang="en-US" b="1" baseline="0" dirty="0" smtClean="0">
                <a:latin typeface="Arial" charset="0"/>
                <a:ea typeface="MS PGothic" charset="-128"/>
              </a:rPr>
              <a:t> on the cloud applications to have new ways to interact with clients and citizens.</a:t>
            </a:r>
          </a:p>
          <a:p>
            <a:r>
              <a:rPr lang="nl-BE" altLang="en-US" dirty="0" smtClean="0">
                <a:latin typeface="Arial" charset="0"/>
                <a:ea typeface="MS PGothic" charset="-128"/>
              </a:rPr>
              <a:t>Typically we started buidling the new “mobile” apps with more tranditional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 intagration through Web Services.</a:t>
            </a:r>
            <a:r>
              <a:rPr lang="fr-FR" altLang="en-US" dirty="0" smtClean="0">
                <a:latin typeface="Arial" charset="0"/>
                <a:ea typeface="MS PGothic" charset="-128"/>
              </a:rPr>
              <a:t> </a:t>
            </a:r>
            <a:endParaRPr lang="en-US" altLang="en-US" dirty="0" smtClean="0">
              <a:latin typeface="Arial" charset="0"/>
              <a:ea typeface="MS PGothic" charset="-128"/>
            </a:endParaRPr>
          </a:p>
          <a:p>
            <a:endParaRPr lang="en-US" altLang="en-US" b="1" dirty="0" smtClean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</a:pPr>
            <a:r>
              <a:rPr lang="en-US" altLang="en-US" dirty="0" smtClean="0">
                <a:latin typeface="Arial" charset="0"/>
                <a:ea typeface="MS PGothic" charset="-128"/>
              </a:rPr>
              <a:t>I want to connect my new mobile application with customer data that resides behind my firewall so I access key information on the go – </a:t>
            </a:r>
            <a:r>
              <a:rPr lang="en-US" altLang="en-US" i="1" dirty="0" smtClean="0">
                <a:solidFill>
                  <a:srgbClr val="1496B4"/>
                </a:solidFill>
                <a:latin typeface="Arial" charset="0"/>
                <a:ea typeface="MS PGothic" charset="-128"/>
              </a:rPr>
              <a:t>how can I integrate application and data in different locations?</a:t>
            </a:r>
          </a:p>
          <a:p>
            <a:pPr>
              <a:spcBef>
                <a:spcPct val="0"/>
              </a:spcBef>
            </a:pPr>
            <a:r>
              <a:rPr lang="en-US" altLang="en-US" dirty="0" smtClean="0">
                <a:latin typeface="Arial" charset="0"/>
                <a:ea typeface="MS PGothic" charset="-128"/>
              </a:rPr>
              <a:t>Rapidly develop new applications such as mobile apps in an off-premises cloud environment connecting them to the in-house production</a:t>
            </a:r>
            <a:r>
              <a:rPr lang="en-US" altLang="en-US" baseline="0" dirty="0" smtClean="0">
                <a:latin typeface="Arial" charset="0"/>
                <a:ea typeface="MS PGothic" charset="-128"/>
              </a:rPr>
              <a:t> via classical ESB (web services)</a:t>
            </a:r>
            <a:endParaRPr lang="en-US" altLang="en-US" dirty="0" smtClean="0">
              <a:latin typeface="Arial" charset="0"/>
              <a:ea typeface="MS PGothic" charset="-128"/>
            </a:endParaRPr>
          </a:p>
          <a:p>
            <a:r>
              <a:rPr lang="en-US" altLang="en-US" b="1" dirty="0" smtClean="0">
                <a:latin typeface="Arial" charset="0"/>
                <a:ea typeface="MS PGothic" charset="-128"/>
              </a:rPr>
              <a:t/>
            </a:r>
            <a:br>
              <a:rPr lang="en-US" altLang="en-US" b="1" dirty="0" smtClean="0">
                <a:latin typeface="Arial" charset="0"/>
                <a:ea typeface="MS PGothic" charset="-128"/>
              </a:rPr>
            </a:br>
            <a:r>
              <a:rPr lang="en-US" altLang="en-US" b="1" dirty="0" smtClean="0">
                <a:latin typeface="Arial" charset="0"/>
                <a:ea typeface="MS PGothic" charset="-128"/>
              </a:rPr>
              <a:t>Typically we see micro-services and container services to deploy the new applications,</a:t>
            </a:r>
            <a:r>
              <a:rPr lang="en-US" altLang="en-US" b="1" baseline="0" dirty="0" smtClean="0">
                <a:latin typeface="Arial" charset="0"/>
                <a:ea typeface="MS PGothic" charset="-128"/>
              </a:rPr>
              <a:t> all with an integrated tool-chain</a:t>
            </a:r>
            <a:endParaRPr lang="en-US" altLang="en-US" b="1" dirty="0" smtClean="0">
              <a:latin typeface="Arial" charset="0"/>
              <a:ea typeface="MS PGothic" charset="-128"/>
            </a:endParaRPr>
          </a:p>
          <a:p>
            <a:endParaRPr lang="en-US" altLang="en-US" b="1" dirty="0" smtClean="0">
              <a:latin typeface="Arial" charset="0"/>
              <a:ea typeface="MS PGothic" charset="-128"/>
            </a:endParaRPr>
          </a:p>
          <a:p>
            <a:r>
              <a:rPr lang="fr-FR" altLang="en-US" b="1" dirty="0" err="1" smtClean="0">
                <a:latin typeface="Arial" charset="0"/>
                <a:ea typeface="MS PGothic" charset="-128"/>
              </a:rPr>
              <a:t>Integration</a:t>
            </a:r>
            <a:r>
              <a:rPr lang="fr-FR" altLang="en-US" b="1" dirty="0">
                <a:latin typeface="Arial" charset="0"/>
                <a:ea typeface="MS PGothic" charset="-128"/>
              </a:rPr>
              <a:t>: </a:t>
            </a:r>
            <a:r>
              <a:rPr lang="fr-FR" altLang="en-US" b="1" dirty="0" err="1">
                <a:latin typeface="Arial" charset="0"/>
                <a:ea typeface="MS PGothic" charset="-128"/>
              </a:rPr>
              <a:t>Making</a:t>
            </a:r>
            <a:r>
              <a:rPr lang="fr-FR" altLang="en-US" b="1" dirty="0">
                <a:latin typeface="Arial" charset="0"/>
                <a:ea typeface="MS PGothic" charset="-128"/>
              </a:rPr>
              <a:t> the right </a:t>
            </a:r>
            <a:r>
              <a:rPr lang="fr-FR" altLang="en-US" b="1" dirty="0" err="1">
                <a:latin typeface="Arial" charset="0"/>
                <a:ea typeface="MS PGothic" charset="-128"/>
              </a:rPr>
              <a:t>choices</a:t>
            </a:r>
            <a:r>
              <a:rPr lang="fr-FR" altLang="en-US" b="1" dirty="0">
                <a:latin typeface="Arial" charset="0"/>
                <a:ea typeface="MS PGothic" charset="-128"/>
              </a:rPr>
              <a:t> for </a:t>
            </a:r>
            <a:r>
              <a:rPr lang="fr-FR" altLang="en-US" b="1" dirty="0" err="1">
                <a:latin typeface="Arial" charset="0"/>
                <a:ea typeface="MS PGothic" charset="-128"/>
              </a:rPr>
              <a:t>your</a:t>
            </a:r>
            <a:r>
              <a:rPr lang="fr-FR" altLang="en-US" b="1" dirty="0">
                <a:latin typeface="Arial" charset="0"/>
                <a:ea typeface="MS PGothic" charset="-128"/>
              </a:rPr>
              <a:t> data and services</a:t>
            </a:r>
          </a:p>
          <a:p>
            <a:pPr>
              <a:buFontTx/>
              <a:buChar char="•"/>
            </a:pPr>
            <a:r>
              <a:rPr lang="nl-BE" altLang="en-US" dirty="0" smtClean="0">
                <a:latin typeface="Arial" charset="0"/>
                <a:ea typeface="MS PGothic" charset="-128"/>
              </a:rPr>
              <a:t>fast activation of apps that expose data (as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-is)</a:t>
            </a:r>
            <a:endParaRPr lang="en-US" altLang="en-US" dirty="0">
              <a:latin typeface="Arial" charset="0"/>
              <a:ea typeface="MS PGothic" charset="-128"/>
            </a:endParaRPr>
          </a:p>
          <a:p>
            <a:pPr>
              <a:buFontTx/>
              <a:buChar char="•"/>
            </a:pPr>
            <a:r>
              <a:rPr lang="nl-BE" altLang="en-US" dirty="0" smtClean="0">
                <a:latin typeface="Arial" charset="0"/>
                <a:ea typeface="MS PGothic" charset="-128"/>
              </a:rPr>
              <a:t>Secure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 data access through ESB and application firewalls </a:t>
            </a:r>
            <a:endParaRPr lang="en-US" altLang="en-US" baseline="0" dirty="0" smtClean="0">
              <a:latin typeface="Arial" charset="0"/>
              <a:ea typeface="MS PGothic" charset="-128"/>
            </a:endParaRPr>
          </a:p>
          <a:p>
            <a:pPr>
              <a:buFontTx/>
              <a:buNone/>
            </a:pPr>
            <a:endParaRPr lang="en-US" altLang="en-US" baseline="0" dirty="0" smtClean="0">
              <a:latin typeface="Arial" charset="0"/>
              <a:ea typeface="MS PGothic" charset="-128"/>
            </a:endParaRPr>
          </a:p>
          <a:p>
            <a:pPr>
              <a:buFontTx/>
              <a:buNone/>
            </a:pPr>
            <a:r>
              <a:rPr lang="en-US" altLang="en-US" b="1" baseline="0" dirty="0" smtClean="0">
                <a:latin typeface="Arial" charset="0"/>
                <a:ea typeface="MS PGothic" charset="-128"/>
              </a:rPr>
              <a:t>Impact :</a:t>
            </a:r>
          </a:p>
          <a:p>
            <a:pPr marL="171450" indent="-171450">
              <a:buFontTx/>
              <a:buChar char="-"/>
            </a:pPr>
            <a:r>
              <a:rPr lang="en-US" altLang="en-US" baseline="0" dirty="0" smtClean="0">
                <a:latin typeface="Arial" charset="0"/>
                <a:ea typeface="MS PGothic" charset="-128"/>
              </a:rPr>
              <a:t>if data needs to change or new processes/transactions are needed you still be as slow as before (even slower as new unknown aspects are popping up)</a:t>
            </a:r>
          </a:p>
          <a:p>
            <a:pPr marL="171450" indent="-171450">
              <a:buFontTx/>
              <a:buChar char="-"/>
            </a:pPr>
            <a:r>
              <a:rPr lang="en-US" altLang="en-US" baseline="0" dirty="0" smtClean="0">
                <a:latin typeface="Arial" charset="0"/>
                <a:ea typeface="MS PGothic" charset="-128"/>
              </a:rPr>
              <a:t>No scaling or throttling for the back-end could lead to overloading the traditional application components leading to business interruption</a:t>
            </a:r>
            <a:endParaRPr lang="en-US" altLang="en-US" dirty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</a:pPr>
            <a:endParaRPr lang="en-US" altLang="en-US" dirty="0">
              <a:latin typeface="Arial" charset="0"/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ea typeface="MS PGothic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DA9CE1AE-9619-D04C-AC84-F5D6EC59EDE5}" type="slidenum">
              <a:rPr lang="en-US" altLang="en-US" sz="1200"/>
              <a:pPr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7548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en-US" b="1" dirty="0" smtClean="0">
                <a:latin typeface="Arial" charset="0"/>
                <a:ea typeface="MS PGothic" charset="-128"/>
              </a:rPr>
              <a:t>Extending the traditional apps with new born</a:t>
            </a:r>
            <a:r>
              <a:rPr lang="en-US" altLang="en-US" b="1" baseline="0" dirty="0" smtClean="0">
                <a:latin typeface="Arial" charset="0"/>
                <a:ea typeface="MS PGothic" charset="-128"/>
              </a:rPr>
              <a:t> on the cloud applications to have new ways to interact with clients and citizens.</a:t>
            </a:r>
          </a:p>
          <a:p>
            <a:r>
              <a:rPr lang="nl-BE" altLang="en-US" dirty="0" smtClean="0">
                <a:latin typeface="Arial" charset="0"/>
                <a:ea typeface="MS PGothic" charset="-128"/>
              </a:rPr>
              <a:t>Now we are cloud enabling existing applications to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 make sure we can deploy faster new add-ons to the existing applications</a:t>
            </a:r>
          </a:p>
          <a:p>
            <a:r>
              <a:rPr lang="nl-BE" altLang="en-US" baseline="0" dirty="0" smtClean="0">
                <a:latin typeface="Arial" charset="0"/>
                <a:ea typeface="MS PGothic" charset="-128"/>
              </a:rPr>
              <a:t>The Hybrid integration will allow that new born on the cloud apps can consume and provide data to the new cloud enabled applications to enrich the data </a:t>
            </a:r>
            <a:endParaRPr lang="en-US" altLang="en-US" dirty="0" smtClean="0">
              <a:latin typeface="Arial" charset="0"/>
              <a:ea typeface="MS PGothic" charset="-128"/>
            </a:endParaRPr>
          </a:p>
          <a:p>
            <a:endParaRPr lang="en-US" altLang="en-US" b="1" dirty="0" smtClean="0">
              <a:latin typeface="Arial" charset="0"/>
              <a:ea typeface="MS PGothic" charset="-128"/>
            </a:endParaRPr>
          </a:p>
          <a:p>
            <a:endParaRPr lang="en-US" altLang="en-US" b="1" dirty="0" smtClean="0">
              <a:latin typeface="Arial" charset="0"/>
              <a:ea typeface="MS PGothic" charset="-128"/>
            </a:endParaRPr>
          </a:p>
          <a:p>
            <a:endParaRPr lang="en-US" altLang="en-US" b="1" dirty="0" smtClean="0">
              <a:latin typeface="Arial" charset="0"/>
              <a:ea typeface="MS PGothic" charset="-128"/>
            </a:endParaRPr>
          </a:p>
          <a:p>
            <a:r>
              <a:rPr lang="fr-FR" altLang="en-US" b="1" dirty="0" err="1" smtClean="0">
                <a:latin typeface="Arial" charset="0"/>
                <a:ea typeface="MS PGothic" charset="-128"/>
              </a:rPr>
              <a:t>Hybrid</a:t>
            </a:r>
            <a:r>
              <a:rPr lang="fr-FR" altLang="en-US" b="1" baseline="0" dirty="0" smtClean="0">
                <a:latin typeface="Arial" charset="0"/>
                <a:ea typeface="MS PGothic" charset="-128"/>
              </a:rPr>
              <a:t> </a:t>
            </a:r>
            <a:r>
              <a:rPr lang="fr-FR" altLang="en-US" b="1" dirty="0" err="1" smtClean="0">
                <a:latin typeface="Arial" charset="0"/>
                <a:ea typeface="MS PGothic" charset="-128"/>
              </a:rPr>
              <a:t>Integration</a:t>
            </a:r>
            <a:r>
              <a:rPr lang="fr-FR" altLang="en-US" b="1" dirty="0" smtClean="0">
                <a:latin typeface="Arial" charset="0"/>
                <a:ea typeface="MS PGothic" charset="-128"/>
              </a:rPr>
              <a:t>: </a:t>
            </a:r>
            <a:r>
              <a:rPr lang="fr-FR" altLang="en-US" b="1" dirty="0" err="1" smtClean="0">
                <a:latin typeface="Arial" charset="0"/>
                <a:ea typeface="MS PGothic" charset="-128"/>
              </a:rPr>
              <a:t>Making</a:t>
            </a:r>
            <a:r>
              <a:rPr lang="fr-FR" altLang="en-US" b="1" dirty="0" smtClean="0">
                <a:latin typeface="Arial" charset="0"/>
                <a:ea typeface="MS PGothic" charset="-128"/>
              </a:rPr>
              <a:t> the right </a:t>
            </a:r>
            <a:r>
              <a:rPr lang="fr-FR" altLang="en-US" b="1" dirty="0" err="1" smtClean="0">
                <a:latin typeface="Arial" charset="0"/>
                <a:ea typeface="MS PGothic" charset="-128"/>
              </a:rPr>
              <a:t>choices</a:t>
            </a:r>
            <a:r>
              <a:rPr lang="fr-FR" altLang="en-US" b="1" dirty="0" smtClean="0">
                <a:latin typeface="Arial" charset="0"/>
                <a:ea typeface="MS PGothic" charset="-128"/>
              </a:rPr>
              <a:t> for </a:t>
            </a:r>
            <a:r>
              <a:rPr lang="fr-FR" altLang="en-US" b="1" dirty="0" err="1" smtClean="0">
                <a:latin typeface="Arial" charset="0"/>
                <a:ea typeface="MS PGothic" charset="-128"/>
              </a:rPr>
              <a:t>your</a:t>
            </a:r>
            <a:r>
              <a:rPr lang="fr-FR" altLang="en-US" b="1" dirty="0" smtClean="0">
                <a:latin typeface="Arial" charset="0"/>
                <a:ea typeface="MS PGothic" charset="-128"/>
              </a:rPr>
              <a:t> data and services</a:t>
            </a:r>
          </a:p>
          <a:p>
            <a:pPr>
              <a:buFontTx/>
              <a:buChar char="•"/>
            </a:pPr>
            <a:r>
              <a:rPr lang="nl-BE" altLang="en-US" dirty="0" smtClean="0">
                <a:latin typeface="Arial" charset="0"/>
                <a:ea typeface="MS PGothic" charset="-128"/>
              </a:rPr>
              <a:t>fast activation of apps that expose data from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 traditional back-ends as well as the new </a:t>
            </a:r>
            <a:endParaRPr lang="en-US" altLang="en-US" dirty="0" smtClean="0">
              <a:latin typeface="Arial" charset="0"/>
              <a:ea typeface="MS PGothic" charset="-128"/>
            </a:endParaRPr>
          </a:p>
          <a:p>
            <a:pPr>
              <a:buFontTx/>
              <a:buChar char="•"/>
            </a:pPr>
            <a:r>
              <a:rPr lang="nl-BE" altLang="en-US" dirty="0" smtClean="0">
                <a:latin typeface="Arial" charset="0"/>
                <a:ea typeface="MS PGothic" charset="-128"/>
              </a:rPr>
              <a:t>Secure</a:t>
            </a:r>
            <a:r>
              <a:rPr lang="nl-BE" altLang="en-US" baseline="0" dirty="0" smtClean="0">
                <a:latin typeface="Arial" charset="0"/>
                <a:ea typeface="MS PGothic" charset="-128"/>
              </a:rPr>
              <a:t> data access through the API management layer</a:t>
            </a:r>
          </a:p>
          <a:p>
            <a:pPr>
              <a:buFontTx/>
              <a:buChar char="•"/>
            </a:pPr>
            <a:r>
              <a:rPr lang="nl-BE" altLang="en-US" baseline="0" dirty="0" smtClean="0">
                <a:latin typeface="Arial" charset="0"/>
                <a:ea typeface="MS PGothic" charset="-128"/>
              </a:rPr>
              <a:t>Throttle the activities to prevent overload or to assure golden clients are getting better service</a:t>
            </a:r>
            <a:endParaRPr lang="en-US" altLang="en-US" baseline="0" dirty="0" smtClean="0">
              <a:latin typeface="Arial" charset="0"/>
              <a:ea typeface="MS PGothic" charset="-128"/>
            </a:endParaRPr>
          </a:p>
          <a:p>
            <a:pPr>
              <a:buFontTx/>
              <a:buNone/>
            </a:pPr>
            <a:endParaRPr lang="en-US" altLang="en-US" baseline="0" dirty="0" smtClean="0">
              <a:latin typeface="Arial" charset="0"/>
              <a:ea typeface="MS PGothic" charset="-128"/>
            </a:endParaRPr>
          </a:p>
          <a:p>
            <a:pPr>
              <a:buFontTx/>
              <a:buNone/>
            </a:pPr>
            <a:r>
              <a:rPr lang="en-US" altLang="en-US" b="1" baseline="0" dirty="0" smtClean="0">
                <a:latin typeface="Arial" charset="0"/>
                <a:ea typeface="MS PGothic" charset="-128"/>
              </a:rPr>
              <a:t>Impact :</a:t>
            </a:r>
          </a:p>
          <a:p>
            <a:pPr marL="171450" indent="-171450">
              <a:buFontTx/>
              <a:buChar char="-"/>
            </a:pPr>
            <a:r>
              <a:rPr lang="en-US" altLang="en-US" baseline="0" dirty="0" smtClean="0">
                <a:latin typeface="Arial" charset="0"/>
                <a:ea typeface="MS PGothic" charset="-128"/>
              </a:rPr>
              <a:t>faster deployment of the end to end activation of a business application</a:t>
            </a:r>
          </a:p>
          <a:p>
            <a:pPr marL="171450" indent="-171450">
              <a:buFontTx/>
              <a:buChar char="-"/>
            </a:pPr>
            <a:r>
              <a:rPr lang="en-US" altLang="en-US" baseline="0" dirty="0" smtClean="0">
                <a:latin typeface="Arial" charset="0"/>
                <a:ea typeface="MS PGothic" charset="-128"/>
              </a:rPr>
              <a:t>New automations needed for the cloud enabled</a:t>
            </a:r>
          </a:p>
          <a:p>
            <a:pPr marL="171450" indent="-171450">
              <a:buFontTx/>
              <a:buChar char="-"/>
            </a:pPr>
            <a:r>
              <a:rPr lang="en-US" altLang="en-US" dirty="0" smtClean="0">
                <a:latin typeface="Arial" charset="0"/>
                <a:ea typeface="MS PGothic" charset="-128"/>
              </a:rPr>
              <a:t>Application deployment and tool chain to expand into all parts</a:t>
            </a:r>
            <a:r>
              <a:rPr lang="en-US" altLang="en-US" baseline="0" dirty="0" smtClean="0">
                <a:latin typeface="Arial" charset="0"/>
                <a:ea typeface="MS PGothic" charset="-128"/>
              </a:rPr>
              <a:t> of the multi cloud environment</a:t>
            </a:r>
            <a:endParaRPr lang="en-US" altLang="en-US" dirty="0" smtClean="0">
              <a:latin typeface="Arial" charset="0"/>
              <a:ea typeface="MS PGothic" charset="-128"/>
            </a:endParaRPr>
          </a:p>
          <a:p>
            <a:pPr>
              <a:spcBef>
                <a:spcPct val="0"/>
              </a:spcBef>
            </a:pPr>
            <a:endParaRPr lang="en-US" altLang="en-US" dirty="0" smtClean="0">
              <a:latin typeface="Arial" charset="0"/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ea typeface="MS PGothic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DC56C75-6D0F-6C41-ABAB-793758A0A329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064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 smtClean="0">
              <a:latin typeface="Arial" charset="0"/>
              <a:ea typeface="MS PGothic" charset="-128"/>
            </a:endParaRPr>
          </a:p>
          <a:p>
            <a:pPr eaLnBrk="1" hangingPunct="1">
              <a:spcBef>
                <a:spcPct val="0"/>
              </a:spcBef>
            </a:pPr>
            <a:endParaRPr lang="en-US" altLang="en-US" dirty="0">
              <a:latin typeface="Arial" charset="0"/>
              <a:ea typeface="MS PGothic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fld id="{0DC56C75-6D0F-6C41-ABAB-793758A0A329}" type="slidenum">
              <a:rPr lang="en-US" altLang="en-US" sz="1200"/>
              <a:pPr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61992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IBM </a:t>
            </a:r>
            <a:r>
              <a:rPr lang="en-US" sz="1200" b="1" dirty="0" smtClean="0">
                <a:solidFill>
                  <a:schemeClr val="accent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private </a:t>
            </a:r>
            <a:r>
              <a:rPr lang="mr-IN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–</a:t>
            </a:r>
            <a:r>
              <a:rPr lang="en-US" sz="12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What changed recently?</a:t>
            </a:r>
          </a:p>
          <a:p>
            <a:endParaRPr lang="en-US" dirty="0" smtClean="0"/>
          </a:p>
          <a:p>
            <a:r>
              <a:rPr lang="en-US" sz="2167" b="1" dirty="0" smtClean="0">
                <a:solidFill>
                  <a:schemeClr val="accent1"/>
                </a:solidFill>
              </a:rPr>
              <a:t>IBM Cloud private </a:t>
            </a:r>
            <a:r>
              <a:rPr lang="en-US" sz="2167" dirty="0" smtClean="0"/>
              <a:t>continues to grow in importance to IBM and our clients</a:t>
            </a:r>
          </a:p>
          <a:p>
            <a:pPr lvl="1"/>
            <a:r>
              <a:rPr lang="en-US" sz="2167" dirty="0" smtClean="0"/>
              <a:t>Next-generation private cloud, helps to transform enterprise workloads with cloud native services and analytical insights</a:t>
            </a:r>
          </a:p>
          <a:p>
            <a:r>
              <a:rPr lang="en-US" sz="2167" dirty="0" smtClean="0"/>
              <a:t>To further enhance the IBM Cloud private (</a:t>
            </a:r>
            <a:r>
              <a:rPr lang="en-US" sz="2167" dirty="0" err="1" smtClean="0"/>
              <a:t>ICp</a:t>
            </a:r>
            <a:r>
              <a:rPr lang="en-US" sz="2167" dirty="0" smtClean="0"/>
              <a:t>), Automation Content, and Cross-GTM objectives, Cloud Automation Manager (CAM) </a:t>
            </a:r>
            <a:r>
              <a:rPr lang="en-US" sz="2167" b="1" dirty="0" smtClean="0">
                <a:solidFill>
                  <a:schemeClr val="accent3"/>
                </a:solidFill>
              </a:rPr>
              <a:t>will be merged </a:t>
            </a:r>
            <a:r>
              <a:rPr lang="en-US" sz="2167" dirty="0" smtClean="0"/>
              <a:t>with </a:t>
            </a:r>
            <a:r>
              <a:rPr lang="en-US" sz="2167" dirty="0" err="1" smtClean="0"/>
              <a:t>ICp</a:t>
            </a:r>
            <a:r>
              <a:rPr lang="en-US" sz="2167" dirty="0" smtClean="0"/>
              <a:t> into a single offering. </a:t>
            </a:r>
          </a:p>
          <a:p>
            <a:pPr lvl="1"/>
            <a:r>
              <a:rPr lang="en-US" sz="2167" dirty="0" smtClean="0"/>
              <a:t>We will enhance IBM Cloud private by adding the following capabilities from Cloud Automation Manager:</a:t>
            </a:r>
          </a:p>
          <a:p>
            <a:pPr lvl="2"/>
            <a:r>
              <a:rPr lang="en-US" sz="2000" dirty="0" smtClean="0"/>
              <a:t>Automate deployment of VM and mixed VM / container based workloads leveraging open source Terraform and Chef</a:t>
            </a:r>
          </a:p>
          <a:p>
            <a:pPr lvl="2"/>
            <a:r>
              <a:rPr lang="en-US" sz="2000" dirty="0" smtClean="0"/>
              <a:t>Compose and publish workflow orchestration services</a:t>
            </a:r>
          </a:p>
          <a:p>
            <a:pPr lvl="2"/>
            <a:r>
              <a:rPr lang="en-US" sz="2000" dirty="0" smtClean="0"/>
              <a:t>Provision and manage workloads in multiple clouds (public/private, non-IBM,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Marketplace experience and collection of curated content built with best practices for container /cloud-native and VM / cloud-enabled IBM Middleware, Data and Analytics products</a:t>
            </a:r>
          </a:p>
          <a:p>
            <a:pPr lvl="1"/>
            <a:r>
              <a:rPr lang="en-US" sz="2167" dirty="0" smtClean="0"/>
              <a:t>These CAM capabilities will be delivered in </a:t>
            </a:r>
            <a:r>
              <a:rPr lang="en-US" sz="2167" dirty="0" err="1" smtClean="0"/>
              <a:t>ICp</a:t>
            </a:r>
            <a:r>
              <a:rPr lang="en-US" sz="2167" dirty="0" smtClean="0"/>
              <a:t> as the Automation and Orchestration Service (AOS).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6546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9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1A98B-CFA9-490B-94ED-931F2938F12A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8108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9C4E9-9815-2C4B-8773-F08204D3729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32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50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OK,</a:t>
            </a:r>
            <a:r>
              <a:rPr lang="en-US" altLang="en-US" baseline="0" dirty="0" smtClean="0"/>
              <a:t> we’ve spoken to what it is, but what will our clients do with it.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There are three workload themes that we should all be familiar with.  They are as follows: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Innovation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Migration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And Cloud Native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Each has some key things to look out for in your client discussions, along with whom to connect with in IT or the business.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9388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altLang="en-US" dirty="0" smtClean="0"/>
              <a:t>OK,</a:t>
            </a:r>
            <a:r>
              <a:rPr lang="en-US" altLang="en-US" baseline="0" dirty="0" smtClean="0"/>
              <a:t> we’ve spoken to what it is, but what will our clients do with it.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en-US" baseline="0" dirty="0" smtClean="0"/>
              <a:t>There are three workload themes that we should all be familiar with.  They are as follows: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Innovation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Cloud Migration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And Cloud Native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altLang="en-US" baseline="0" dirty="0" smtClean="0"/>
              <a:t>Each has some key things to look out for in your client discussions, along with whom to connect with in IT or the business.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163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61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24" indent="-285724">
              <a:buFont typeface="Arial" charset="0"/>
              <a:buChar char="•"/>
            </a:pPr>
            <a:r>
              <a:rPr lang="en-US" dirty="0"/>
              <a:t>A turn-key approach that is a simple, step-by-step support detailing how to create cloud-native applications in a </a:t>
            </a:r>
            <a:r>
              <a:rPr lang="en-US" dirty="0" err="1"/>
              <a:t>microservices</a:t>
            </a:r>
            <a:r>
              <a:rPr lang="en-US" dirty="0"/>
              <a:t> framework</a:t>
            </a:r>
          </a:p>
          <a:p>
            <a:pPr marL="285724" indent="-285724">
              <a:buFont typeface="Arial" charset="0"/>
              <a:buChar char="•"/>
            </a:pPr>
            <a:r>
              <a:rPr lang="en-US" dirty="0"/>
              <a:t>End-to-end guidance including configuration, development, deployment, and monitoring, to ensure a smooth </a:t>
            </a:r>
            <a:r>
              <a:rPr lang="en-US" dirty="0" err="1"/>
              <a:t>microservices</a:t>
            </a:r>
            <a:r>
              <a:rPr lang="en-US" dirty="0"/>
              <a:t> lifecycle from development to production</a:t>
            </a:r>
          </a:p>
          <a:p>
            <a:pPr marL="285724" indent="-285724">
              <a:buFont typeface="Arial" charset="0"/>
              <a:buChar char="•"/>
            </a:pPr>
            <a:r>
              <a:rPr lang="en-US" dirty="0"/>
              <a:t>Enables developers to compose both hybrid and cloud-native applications by blending on-premises and cloud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5433997-6FA8-5846-9EC9-EE030A94D8E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8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3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3.png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2286000" cy="4647156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2286000" y="1"/>
            <a:ext cx="2286000" cy="4647156"/>
          </a:xfrm>
          <a:prstGeom prst="rect">
            <a:avLst/>
          </a:prstGeom>
          <a:solidFill>
            <a:srgbClr val="362F9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2000" y="1"/>
            <a:ext cx="2286000" cy="4647156"/>
          </a:xfrm>
          <a:prstGeom prst="rect">
            <a:avLst/>
          </a:prstGeom>
          <a:solidFill>
            <a:srgbClr val="211D7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858000" y="1"/>
            <a:ext cx="2286000" cy="4647156"/>
          </a:xfrm>
          <a:prstGeom prst="rect">
            <a:avLst/>
          </a:prstGeom>
          <a:solidFill>
            <a:srgbClr val="1409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2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0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6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099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139533" y="130630"/>
            <a:ext cx="234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smtClean="0">
                <a:latin typeface="IBM Eliot Sans Regular" charset="0"/>
                <a:ea typeface="IBM Eliot Sans Regular" charset="0"/>
                <a:cs typeface="IBM Eliot Sans Regular" charset="0"/>
              </a:rPr>
              <a:t>Thank you</a:t>
            </a:r>
            <a:endParaRPr lang="en-US" sz="2400" b="0" i="0" dirty="0"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</p:spTree>
    <p:extLst/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15568"/>
            <a:ext cx="4114800" cy="3584448"/>
          </a:xfrm>
        </p:spPr>
        <p:txBody>
          <a:bodyPr/>
          <a:lstStyle>
            <a:lvl1pPr>
              <a:spcBef>
                <a:spcPts val="0"/>
              </a:spcBef>
              <a:tabLst>
                <a:tab pos="4023360" algn="dec"/>
              </a:tabLs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0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8339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3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6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6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099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39533" y="130630"/>
            <a:ext cx="234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smtClean="0">
                <a:latin typeface="IBM Eliot Sans Regular" charset="0"/>
                <a:ea typeface="IBM Eliot Sans Regular" charset="0"/>
                <a:cs typeface="IBM Eliot Sans Regular" charset="0"/>
              </a:rPr>
              <a:t>Thank you</a:t>
            </a:r>
            <a:endParaRPr lang="en-US" sz="2400" b="0" i="0" dirty="0"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Group Name / DOC ID / Month XX,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3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6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Group Name / DOC ID / Month XX,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0"/>
          <p:cNvSpPr txBox="1">
            <a:spLocks noChangeArrowheads="1"/>
          </p:cNvSpPr>
          <p:nvPr userDrawn="1"/>
        </p:nvSpPr>
        <p:spPr bwMode="auto">
          <a:xfrm>
            <a:off x="8355017" y="5400906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1E18C904-A0B7-474A-90A1-521571D5CC85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454029" y="5385516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srgbClr val="FFFFFF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srgbClr val="FFFFFF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16188"/>
            <a:ext cx="6279378" cy="492443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85257E-C99E-4646-8042-7F994EC507C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549275" y="4902994"/>
            <a:ext cx="1004888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040FA5-33AC-4B63-AFA8-47FABABC3832}" type="datetime3">
              <a:rPr lang="en-US">
                <a:solidFill>
                  <a:prstClr val="black"/>
                </a:solidFill>
              </a:rPr>
              <a:pPr/>
              <a:t>1 May 2018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6970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54209C9D-F419-DF4F-85A4-A0C22DB8788C}" type="datetime1">
              <a:rPr lang="fr-FR" smtClean="0"/>
              <a:t>01/05/2018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9046" y="4800310"/>
            <a:ext cx="206305" cy="207749"/>
          </a:xfrm>
        </p:spPr>
        <p:txBody>
          <a:bodyPr/>
          <a:lstStyle/>
          <a:p>
            <a:fld id="{5B1FB092-9413-4052-9D30-B8D943FAC9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5996564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4270" y="673510"/>
            <a:ext cx="8234912" cy="38608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50" b="0">
                <a:solidFill>
                  <a:srgbClr val="0D0D0D"/>
                </a:solidFill>
              </a:defRPr>
            </a:lvl1pPr>
            <a:lvl2pPr>
              <a:defRPr sz="1200">
                <a:solidFill>
                  <a:srgbClr val="264A60"/>
                </a:solidFill>
              </a:defRPr>
            </a:lvl2pPr>
            <a:lvl3pPr>
              <a:defRPr sz="1050">
                <a:solidFill>
                  <a:srgbClr val="264A60"/>
                </a:solidFill>
              </a:defRPr>
            </a:lvl3pPr>
            <a:lvl4pPr>
              <a:defRPr sz="900">
                <a:solidFill>
                  <a:srgbClr val="264A60"/>
                </a:solidFill>
              </a:defRPr>
            </a:lvl4pPr>
            <a:lvl5pPr>
              <a:defRPr sz="825">
                <a:solidFill>
                  <a:srgbClr val="264A60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047860" y="4840035"/>
            <a:ext cx="325730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FCA97BC-0DBA-CD4F-A4A6-3A7104B3C5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704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AB963-6E53-4BB3-AF3F-5E1E1D04815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549275" y="4902994"/>
            <a:ext cx="1004888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2D14D6-1DDB-4AA6-904E-1B4608D12265}" type="datetime3">
              <a:rPr lang="en-US"/>
              <a:pPr/>
              <a:t>1 May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999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403483" y="4819150"/>
            <a:ext cx="209912" cy="207749"/>
          </a:xfrm>
          <a:prstGeom prst="rect">
            <a:avLst/>
          </a:prstGeom>
        </p:spPr>
        <p:txBody>
          <a:bodyPr lIns="121856" tIns="60928" rIns="121856" bIns="60928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76" y="212709"/>
            <a:ext cx="822960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03622" y="986425"/>
            <a:ext cx="4118682" cy="36139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1"/>
          </p:nvPr>
        </p:nvSpPr>
        <p:spPr>
          <a:xfrm>
            <a:off x="4627753" y="994309"/>
            <a:ext cx="4118682" cy="36139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571428"/>
      </p:ext>
    </p:extLst>
  </p:cSld>
  <p:clrMapOvr>
    <a:masterClrMapping/>
  </p:clrMapOvr>
  <p:transition spd="med"/>
  <p:extLst mod="1">
    <p:ext uri="{DCECCB84-F9BA-43D5-87BE-67443E8EF086}">
      <p15:sldGuideLst xmlns="" xmlns:p15="http://schemas.microsoft.com/office/powerpoint/2012/main">
        <p15:guide id="1" orient="horz" pos="4200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7" y="904955"/>
            <a:ext cx="3770266" cy="3186743"/>
          </a:xfrm>
        </p:spPr>
        <p:txBody>
          <a:bodyPr>
            <a:noAutofit/>
          </a:bodyPr>
          <a:lstStyle>
            <a:lvl1pPr marL="0" indent="0" fontAlgn="t">
              <a:lnSpc>
                <a:spcPts val="2025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87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139368" y="298034"/>
            <a:ext cx="3424869" cy="2041755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39368" y="2811993"/>
            <a:ext cx="3424869" cy="2041755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4853747"/>
            <a:ext cx="435499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4853747"/>
            <a:ext cx="2057400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CD911897-AAF5-9F48-8CFE-C7A0C3E8F556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290927"/>
            <a:ext cx="3770265" cy="390916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2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057185173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1203" y="4711541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F45A53B-2836-864A-AA77-DD3386425FD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164791" y="172021"/>
            <a:ext cx="8785334" cy="49641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1" i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6012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290927"/>
            <a:ext cx="3770265" cy="703906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Two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151899"/>
            <a:ext cx="8181975" cy="3229769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217497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54209C9D-F419-DF4F-85A4-A0C22DB8788C}" type="datetime1">
              <a:rPr lang="fr-FR" smtClean="0"/>
              <a:t>01/05/2018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9046" y="4800310"/>
            <a:ext cx="206305" cy="207749"/>
          </a:xfrm>
        </p:spPr>
        <p:txBody>
          <a:bodyPr/>
          <a:lstStyle/>
          <a:p>
            <a:fld id="{5B1FB092-9413-4052-9D30-B8D943FAC9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92898708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84526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0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6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099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0" y="274320"/>
            <a:ext cx="2345377" cy="30777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defTabSz="457200">
              <a:lnSpc>
                <a:spcPct val="90000"/>
              </a:lnSpc>
              <a:spcBef>
                <a:spcPct val="0"/>
              </a:spcBef>
              <a:buNone/>
              <a:defRPr sz="16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sz="2000" b="0" i="0" dirty="0" smtClean="0">
                <a:latin typeface="IBM Eliot Sans Regular" charset="0"/>
                <a:ea typeface="IBM Eliot Sans Regular" charset="0"/>
                <a:cs typeface="IBM Eliot Sans Regular" charset="0"/>
              </a:rPr>
              <a:t>Thank you</a:t>
            </a:r>
            <a:endParaRPr lang="en-US" sz="2000" b="0" i="0" dirty="0"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01 Cover Slide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"/>
          <p:cNvSpPr txBox="1">
            <a:spLocks noGrp="1"/>
          </p:cNvSpPr>
          <p:nvPr>
            <p:ph type="title"/>
          </p:nvPr>
        </p:nvSpPr>
        <p:spPr>
          <a:xfrm>
            <a:off x="227012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 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 Cover Slide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39054"/>
            <a:ext cx="9144000" cy="4044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BM Eliot Sans Regular" charset="0"/>
            </a:endParaRPr>
          </a:p>
        </p:txBody>
      </p:sp>
      <p:sp>
        <p:nvSpPr>
          <p:cNvPr id="7" name="Shape 20"/>
          <p:cNvSpPr txBox="1">
            <a:spLocks noGrp="1"/>
          </p:cNvSpPr>
          <p:nvPr>
            <p:ph type="title"/>
          </p:nvPr>
        </p:nvSpPr>
        <p:spPr>
          <a:xfrm>
            <a:off x="227012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4270" y="673510"/>
            <a:ext cx="8234912" cy="386083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350" b="0">
                <a:solidFill>
                  <a:srgbClr val="0D0D0D"/>
                </a:solidFill>
              </a:defRPr>
            </a:lvl1pPr>
            <a:lvl2pPr>
              <a:defRPr sz="1200">
                <a:solidFill>
                  <a:srgbClr val="264A60"/>
                </a:solidFill>
              </a:defRPr>
            </a:lvl2pPr>
            <a:lvl3pPr>
              <a:defRPr sz="1050">
                <a:solidFill>
                  <a:srgbClr val="264A60"/>
                </a:solidFill>
              </a:defRPr>
            </a:lvl3pPr>
            <a:lvl4pPr>
              <a:defRPr sz="900">
                <a:solidFill>
                  <a:srgbClr val="264A60"/>
                </a:solidFill>
              </a:defRPr>
            </a:lvl4pPr>
            <a:lvl5pPr>
              <a:defRPr sz="825">
                <a:solidFill>
                  <a:srgbClr val="264A60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047860" y="4840035"/>
            <a:ext cx="325730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6FCA97BC-0DBA-CD4F-A4A6-3A7104B3C5A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7047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92613" y="4867673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55362CE-4ABE-4CB4-8947-B1242CDD9D94}" type="slidenum">
              <a:rPr lang="en-US" sz="600" smtClean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600" dirty="0">
              <a:solidFill>
                <a:srgbClr val="0D0D0D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591199" y="4867673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13173" y="4867673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00" dirty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t>© </a:t>
            </a:r>
            <a:r>
              <a:rPr lang="is-IS" sz="600" dirty="0" smtClean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t>2017</a:t>
            </a:r>
            <a:r>
              <a:rPr lang="en-US" sz="600" dirty="0" smtClean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sz="600" dirty="0">
                <a:solidFill>
                  <a:srgbClr val="0D0D0D"/>
                </a:solidFill>
                <a:ea typeface="MS PGothic" pitchFamily="34" charset="-128"/>
                <a:cs typeface="Arial" panose="020B0604020202020204" pitchFamily="34" charset="0"/>
              </a:rPr>
              <a:t>IBM Corporation</a:t>
            </a:r>
          </a:p>
        </p:txBody>
      </p:sp>
      <p:pic>
        <p:nvPicPr>
          <p:cNvPr id="13" name="Picture 12" descr="Ba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728" y="4694325"/>
            <a:ext cx="827559" cy="21646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82390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5237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85257E-C99E-4646-8042-7F994EC507C1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>
          <a:xfrm>
            <a:off x="549275" y="4902994"/>
            <a:ext cx="1004888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4040FA5-33AC-4B63-AFA8-47FABABC3832}" type="datetime3">
              <a:rPr lang="en-US">
                <a:solidFill>
                  <a:prstClr val="black"/>
                </a:solidFill>
              </a:rPr>
              <a:pPr/>
              <a:t>1 May 2018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26970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55063" y="116902"/>
            <a:ext cx="6675296" cy="34025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55063" y="457156"/>
            <a:ext cx="6675296" cy="35020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/>
                <a:cs typeface="Arial"/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5066" y="990985"/>
            <a:ext cx="8426081" cy="358101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454029" y="5353765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prstClr val="white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prstClr val="white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8355017" y="5369155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28DCB045-8164-491F-9ED0-10A435B8A183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458783" y="1048749"/>
            <a:ext cx="8244899" cy="3249418"/>
          </a:xfrm>
        </p:spPr>
        <p:txBody>
          <a:bodyPr>
            <a:normAutofit/>
          </a:bodyPr>
          <a:lstStyle>
            <a:lvl1pPr marL="0" marR="0" indent="0" algn="l" defTabSz="91432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>
                <a:solidFill>
                  <a:schemeClr val="tx1"/>
                </a:solidFill>
              </a:defRPr>
            </a:lvl1pPr>
            <a:lvl2pPr marL="457162" marR="0" indent="-137149" algn="l" defTabSz="914321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2pPr>
            <a:lvl3pPr marL="685741" marR="0" indent="-137149" algn="l" defTabSz="91432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tx1"/>
                </a:solidFill>
              </a:defRPr>
            </a:lvl3pPr>
            <a:lvl4pPr marL="914321" marR="0" indent="-137149" algn="l" defTabSz="91432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tx1"/>
                </a:solidFill>
              </a:defRPr>
            </a:lvl4pPr>
            <a:lvl5pPr marL="1142900" marR="0" indent="-137149" algn="l" defTabSz="91432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0"/>
          <p:cNvSpPr txBox="1">
            <a:spLocks noChangeArrowheads="1"/>
          </p:cNvSpPr>
          <p:nvPr userDrawn="1"/>
        </p:nvSpPr>
        <p:spPr bwMode="auto">
          <a:xfrm>
            <a:off x="454029" y="5322016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prstClr val="white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prstClr val="white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8355017" y="5337405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37FF4D5-DC0C-46D9-ADC5-85A8B627F052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6564" y="133354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0"/>
          <p:cNvSpPr txBox="1">
            <a:spLocks noChangeArrowheads="1"/>
          </p:cNvSpPr>
          <p:nvPr userDrawn="1"/>
        </p:nvSpPr>
        <p:spPr bwMode="auto">
          <a:xfrm>
            <a:off x="454029" y="5280741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prstClr val="white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prstClr val="white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8355017" y="5296131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83932672-EE93-4F63-8E5D-B789452EBFDA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72450" y="165100"/>
            <a:ext cx="7175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0"/>
          <p:cNvSpPr txBox="1">
            <a:spLocks noChangeArrowheads="1"/>
          </p:cNvSpPr>
          <p:nvPr userDrawn="1"/>
        </p:nvSpPr>
        <p:spPr bwMode="auto">
          <a:xfrm>
            <a:off x="8355017" y="5400906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1E18C904-A0B7-474A-90A1-521571D5CC85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454029" y="5385516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srgbClr val="FFFFFF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srgbClr val="FFFFFF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16188"/>
            <a:ext cx="6279378" cy="492443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0"/>
          <p:cNvSpPr txBox="1">
            <a:spLocks noChangeArrowheads="1"/>
          </p:cNvSpPr>
          <p:nvPr userDrawn="1"/>
        </p:nvSpPr>
        <p:spPr bwMode="auto">
          <a:xfrm>
            <a:off x="8355017" y="5416780"/>
            <a:ext cx="339725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4F3AE9E7-5AFD-421C-97C3-B883E1670481}" type="slidenum">
              <a:rPr lang="en-US" sz="700" kern="1200" smtClean="0">
                <a:solidFill>
                  <a:srgbClr val="FFFFFF"/>
                </a:solidFill>
                <a:sym typeface="Helvetica Light"/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700" kern="1200" dirty="0">
              <a:solidFill>
                <a:srgbClr val="FFFFFF"/>
              </a:solidFill>
              <a:sym typeface="Helvetica Light"/>
            </a:endParaRPr>
          </a:p>
        </p:txBody>
      </p:sp>
      <p:sp>
        <p:nvSpPr>
          <p:cNvPr id="7" name="Text Box 40"/>
          <p:cNvSpPr txBox="1">
            <a:spLocks noChangeArrowheads="1"/>
          </p:cNvSpPr>
          <p:nvPr userDrawn="1"/>
        </p:nvSpPr>
        <p:spPr bwMode="auto">
          <a:xfrm>
            <a:off x="454029" y="5401390"/>
            <a:ext cx="101282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800" kern="1200" dirty="0">
                <a:solidFill>
                  <a:srgbClr val="FFFFFF"/>
                </a:solidFill>
                <a:sym typeface="Helvetica Light"/>
              </a:rPr>
              <a:t>©</a:t>
            </a:r>
            <a:r>
              <a:rPr lang="en-US" sz="700" kern="1200" dirty="0">
                <a:solidFill>
                  <a:srgbClr val="FFFFFF"/>
                </a:solidFill>
                <a:sym typeface="Helvetica Light"/>
              </a:rPr>
              <a:t>2016 IBM Corporation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316188"/>
            <a:ext cx="6279378" cy="492443"/>
          </a:xfr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4647157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91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BMneg_no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4" y="2211388"/>
            <a:ext cx="18256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792613" y="4867673"/>
            <a:ext cx="30806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600" baseline="0" smtClean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600" baseline="0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2591199" y="4867673"/>
            <a:ext cx="196145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613173" y="4867673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600" baseline="0" dirty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2016 IBM Corporation</a:t>
            </a:r>
          </a:p>
        </p:txBody>
      </p:sp>
      <p:pic>
        <p:nvPicPr>
          <p:cNvPr id="12" name="Picture 11" descr="sta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877" y="119843"/>
            <a:ext cx="2937883" cy="387960"/>
          </a:xfrm>
          <a:prstGeom prst="rect">
            <a:avLst/>
          </a:prstGeom>
        </p:spPr>
      </p:pic>
      <p:pic>
        <p:nvPicPr>
          <p:cNvPr id="13" name="Picture 12" descr="Ba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6728" y="4694325"/>
            <a:ext cx="827559" cy="2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107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AAB963-6E53-4BB3-AF3F-5E1E1D04815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549275" y="4902994"/>
            <a:ext cx="1004888" cy="1381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22D14D6-1DDB-4AA6-904E-1B4608D12265}" type="datetime3">
              <a:rPr lang="en-US"/>
              <a:pPr/>
              <a:t>1 May 2018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7999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7" y="904955"/>
            <a:ext cx="3770266" cy="3186743"/>
          </a:xfrm>
        </p:spPr>
        <p:txBody>
          <a:bodyPr>
            <a:noAutofit/>
          </a:bodyPr>
          <a:lstStyle>
            <a:lvl1pPr marL="0" indent="0" fontAlgn="t">
              <a:lnSpc>
                <a:spcPts val="2025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87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139368" y="298034"/>
            <a:ext cx="3424869" cy="2041755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39368" y="2811993"/>
            <a:ext cx="3424869" cy="2041755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4853747"/>
            <a:ext cx="435499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4853747"/>
            <a:ext cx="2057400" cy="1873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CD911897-AAF5-9F48-8CFE-C7A0C3E8F556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290927"/>
            <a:ext cx="3770265" cy="390916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22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0571851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1203" y="4711541"/>
            <a:ext cx="20574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F45A53B-2836-864A-AA77-DD3386425FDA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164791" y="172021"/>
            <a:ext cx="8785334" cy="49641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 b="1" i="0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601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403483" y="4819150"/>
            <a:ext cx="209912" cy="207749"/>
          </a:xfrm>
          <a:prstGeom prst="rect">
            <a:avLst/>
          </a:prstGeom>
        </p:spPr>
        <p:txBody>
          <a:bodyPr lIns="121856" tIns="60928" rIns="121856" bIns="60928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6CB4B4D-7CA3-9044-876B-883B54F8677D}" type="slidenum">
              <a:rPr lang="uk-UA" smtClean="0">
                <a:solidFill>
                  <a:srgbClr val="000000"/>
                </a:solidFill>
              </a:rPr>
              <a:pPr/>
              <a:t>‹#›</a:t>
            </a:fld>
            <a:endParaRPr lang="uk-UA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076" y="212709"/>
            <a:ext cx="8229600" cy="33239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03622" y="986425"/>
            <a:ext cx="4118682" cy="36139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1"/>
          </p:nvPr>
        </p:nvSpPr>
        <p:spPr>
          <a:xfrm>
            <a:off x="4627753" y="994309"/>
            <a:ext cx="4118682" cy="36139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6571428"/>
      </p:ext>
    </p:extLst>
  </p:cSld>
  <p:clrMapOvr>
    <a:masterClrMapping/>
  </p:clrMapOvr>
  <p:transition spd="med"/>
  <p:extLst mod="1">
    <p:ext uri="{DCECCB84-F9BA-43D5-87BE-67443E8EF086}">
      <p15:sldGuideLst xmlns="" xmlns:p15="http://schemas.microsoft.com/office/powerpoint/2012/main">
        <p15:guide id="1" orient="horz" pos="420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54209C9D-F419-DF4F-85A4-A0C22DB8788C}" type="datetime1">
              <a:rPr lang="fr-FR" smtClean="0"/>
              <a:t>01/05/2018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9046" y="4800310"/>
            <a:ext cx="206305" cy="207749"/>
          </a:xfrm>
        </p:spPr>
        <p:txBody>
          <a:bodyPr/>
          <a:lstStyle/>
          <a:p>
            <a:fld id="{5B1FB092-9413-4052-9D30-B8D943FAC9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599656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290927"/>
            <a:ext cx="3770265" cy="703906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Two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151899"/>
            <a:ext cx="8181975" cy="3229769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21749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54209C9D-F419-DF4F-85A4-A0C22DB8788C}" type="datetime1">
              <a:rPr lang="fr-FR" smtClean="0"/>
              <a:t>01/05/2018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09046" y="4800310"/>
            <a:ext cx="206305" cy="207749"/>
          </a:xfrm>
        </p:spPr>
        <p:txBody>
          <a:bodyPr/>
          <a:lstStyle/>
          <a:p>
            <a:fld id="{5B1FB092-9413-4052-9D30-B8D943FAC9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19289870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Group Name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4647157"/>
          </a:xfrm>
          <a:prstGeom prst="rect">
            <a:avLst/>
          </a:prstGeom>
          <a:solidFill>
            <a:srgbClr val="DFDFD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15568"/>
            <a:ext cx="4114800" cy="3584448"/>
          </a:xfrm>
        </p:spPr>
        <p:txBody>
          <a:bodyPr/>
          <a:lstStyle>
            <a:lvl1pPr>
              <a:spcBef>
                <a:spcPts val="0"/>
              </a:spcBef>
              <a:tabLst>
                <a:tab pos="4023360" algn="dec"/>
              </a:tabLst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0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8339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1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3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6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88136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dirty="0" smtClean="0"/>
              <a:t>Click icon to add table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0" y="1147099"/>
            <a:ext cx="4114800" cy="3536025"/>
          </a:xfrm>
        </p:spPr>
        <p:txBody>
          <a:bodyPr/>
          <a:lstStyle>
            <a:lvl1pPr>
              <a:spcBef>
                <a:spcPts val="0"/>
              </a:spcBef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228600" y="201673"/>
            <a:ext cx="2345377" cy="3139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defTabSz="457200">
              <a:lnSpc>
                <a:spcPct val="90000"/>
              </a:lnSpc>
              <a:spcBef>
                <a:spcPct val="0"/>
              </a:spcBef>
              <a:buNone/>
              <a:defRPr sz="1600" b="1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z="2400" b="0" i="0" dirty="0" smtClean="0">
                <a:latin typeface="IBM Eliot Sans Regular" charset="0"/>
                <a:ea typeface="IBM Eliot Sans Regular" charset="0"/>
                <a:cs typeface="IBM Eliot Sans Regular" charset="0"/>
              </a:rPr>
              <a:t>Thank you</a:t>
            </a:r>
            <a:endParaRPr lang="en-US" sz="2400" b="0" i="0" dirty="0"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01 Cover Slide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739054"/>
            <a:ext cx="9144000" cy="4044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IBM Eliot Sans Regular" charset="0"/>
            </a:endParaRPr>
          </a:p>
        </p:txBody>
      </p:sp>
      <p:sp>
        <p:nvSpPr>
          <p:cNvPr id="7" name="Shape 20"/>
          <p:cNvSpPr txBox="1">
            <a:spLocks noGrp="1"/>
          </p:cNvSpPr>
          <p:nvPr>
            <p:ph type="title"/>
          </p:nvPr>
        </p:nvSpPr>
        <p:spPr>
          <a:xfrm>
            <a:off x="227012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01 Cover Slide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01 Cover Slide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"/>
          <p:cNvSpPr txBox="1">
            <a:spLocks noGrp="1"/>
          </p:cNvSpPr>
          <p:nvPr>
            <p:ph type="title"/>
          </p:nvPr>
        </p:nvSpPr>
        <p:spPr>
          <a:xfrm>
            <a:off x="227012" y="179389"/>
            <a:ext cx="8670803" cy="10163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ts val="2600"/>
              </a:lnSpc>
              <a:spcBef>
                <a:spcPts val="0"/>
              </a:spcBef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chemeClr val="bg1"/>
                </a:solidFill>
                <a:latin typeface="IBM Eliot Sans Regular" charset="0"/>
                <a:ea typeface="IBM Eliot Sans Regular" charset="0"/>
                <a:cs typeface="IBM Eliot Sans Regular" charset="0"/>
                <a:sym typeface="Helvetica Neue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01 Cover Slide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01 Cover Slide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79"/>
          <p:cNvSpPr/>
          <p:nvPr userDrawn="1"/>
        </p:nvSpPr>
        <p:spPr>
          <a:xfrm>
            <a:off x="0" y="10184"/>
            <a:ext cx="4564966" cy="5133316"/>
          </a:xfrm>
          <a:prstGeom prst="rect">
            <a:avLst/>
          </a:prstGeom>
          <a:solidFill>
            <a:schemeClr val="tx2">
              <a:alpha val="55000"/>
            </a:schemeClr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200" b="0" i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9550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8339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15568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2336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89177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Eliot Sans Regular" charset="0"/>
              <a:ea typeface="IBM Eliot Sans Regular" charset="0"/>
              <a:cs typeface="IBM Eliot Sans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4128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69863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88136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82880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3.xml"/><Relationship Id="rId13" Type="http://schemas.openxmlformats.org/officeDocument/2006/relationships/slideLayout" Target="../slideLayouts/slideLayout268.xml"/><Relationship Id="rId18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281.xml"/><Relationship Id="rId3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276.xml"/><Relationship Id="rId34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62.xml"/><Relationship Id="rId12" Type="http://schemas.openxmlformats.org/officeDocument/2006/relationships/slideLayout" Target="../slideLayouts/slideLayout267.xml"/><Relationship Id="rId17" Type="http://schemas.openxmlformats.org/officeDocument/2006/relationships/slideLayout" Target="../slideLayouts/slideLayout272.xml"/><Relationship Id="rId25" Type="http://schemas.openxmlformats.org/officeDocument/2006/relationships/slideLayout" Target="../slideLayouts/slideLayout280.xml"/><Relationship Id="rId33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57.xml"/><Relationship Id="rId16" Type="http://schemas.openxmlformats.org/officeDocument/2006/relationships/slideLayout" Target="../slideLayouts/slideLayout271.xml"/><Relationship Id="rId20" Type="http://schemas.openxmlformats.org/officeDocument/2006/relationships/slideLayout" Target="../slideLayouts/slideLayout275.xml"/><Relationship Id="rId29" Type="http://schemas.openxmlformats.org/officeDocument/2006/relationships/slideLayout" Target="../slideLayouts/slideLayout284.xml"/><Relationship Id="rId1" Type="http://schemas.openxmlformats.org/officeDocument/2006/relationships/slideLayout" Target="../slideLayouts/slideLayout256.xml"/><Relationship Id="rId6" Type="http://schemas.openxmlformats.org/officeDocument/2006/relationships/slideLayout" Target="../slideLayouts/slideLayout261.xml"/><Relationship Id="rId11" Type="http://schemas.openxmlformats.org/officeDocument/2006/relationships/slideLayout" Target="../slideLayouts/slideLayout266.xml"/><Relationship Id="rId24" Type="http://schemas.openxmlformats.org/officeDocument/2006/relationships/slideLayout" Target="../slideLayouts/slideLayout279.xml"/><Relationship Id="rId32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60.xml"/><Relationship Id="rId15" Type="http://schemas.openxmlformats.org/officeDocument/2006/relationships/slideLayout" Target="../slideLayouts/slideLayout270.xml"/><Relationship Id="rId23" Type="http://schemas.openxmlformats.org/officeDocument/2006/relationships/slideLayout" Target="../slideLayouts/slideLayout278.xml"/><Relationship Id="rId28" Type="http://schemas.openxmlformats.org/officeDocument/2006/relationships/slideLayout" Target="../slideLayouts/slideLayout283.xml"/><Relationship Id="rId36" Type="http://schemas.openxmlformats.org/officeDocument/2006/relationships/theme" Target="../theme/theme10.xml"/><Relationship Id="rId10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74.xml"/><Relationship Id="rId31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59.xml"/><Relationship Id="rId9" Type="http://schemas.openxmlformats.org/officeDocument/2006/relationships/slideLayout" Target="../slideLayouts/slideLayout264.xml"/><Relationship Id="rId14" Type="http://schemas.openxmlformats.org/officeDocument/2006/relationships/slideLayout" Target="../slideLayouts/slideLayout269.xml"/><Relationship Id="rId22" Type="http://schemas.openxmlformats.org/officeDocument/2006/relationships/slideLayout" Target="../slideLayouts/slideLayout277.xml"/><Relationship Id="rId27" Type="http://schemas.openxmlformats.org/officeDocument/2006/relationships/slideLayout" Target="../slideLayouts/slideLayout282.xml"/><Relationship Id="rId30" Type="http://schemas.openxmlformats.org/officeDocument/2006/relationships/slideLayout" Target="../slideLayouts/slideLayout285.xml"/><Relationship Id="rId35" Type="http://schemas.openxmlformats.org/officeDocument/2006/relationships/slideLayout" Target="../slideLayouts/slideLayout2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theme" Target="../theme/theme4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39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42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38" Type="http://schemas.openxmlformats.org/officeDocument/2006/relationships/slideLayout" Target="../slideLayouts/slideLayout178.xml"/><Relationship Id="rId46" Type="http://schemas.openxmlformats.org/officeDocument/2006/relationships/theme" Target="../theme/theme7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41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slideLayout" Target="../slideLayouts/slideLayout177.xml"/><Relationship Id="rId40" Type="http://schemas.openxmlformats.org/officeDocument/2006/relationships/slideLayout" Target="../slideLayouts/slideLayout180.xml"/><Relationship Id="rId45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4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43" Type="http://schemas.openxmlformats.org/officeDocument/2006/relationships/slideLayout" Target="../slideLayouts/slideLayout1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35" Type="http://schemas.openxmlformats.org/officeDocument/2006/relationships/slideLayout" Target="../slideLayouts/slideLayout2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slideLayout" Target="../slideLayouts/slideLayout233.xml"/><Relationship Id="rId18" Type="http://schemas.openxmlformats.org/officeDocument/2006/relationships/slideLayout" Target="../slideLayouts/slideLayout238.xml"/><Relationship Id="rId26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41.xml"/><Relationship Id="rId34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27.xml"/><Relationship Id="rId12" Type="http://schemas.openxmlformats.org/officeDocument/2006/relationships/slideLayout" Target="../slideLayouts/slideLayout232.xml"/><Relationship Id="rId17" Type="http://schemas.openxmlformats.org/officeDocument/2006/relationships/slideLayout" Target="../slideLayouts/slideLayout237.xml"/><Relationship Id="rId25" Type="http://schemas.openxmlformats.org/officeDocument/2006/relationships/slideLayout" Target="../slideLayouts/slideLayout245.xml"/><Relationship Id="rId33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22.xml"/><Relationship Id="rId1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40.xml"/><Relationship Id="rId29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24" Type="http://schemas.openxmlformats.org/officeDocument/2006/relationships/slideLayout" Target="../slideLayouts/slideLayout244.xml"/><Relationship Id="rId32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35.xml"/><Relationship Id="rId23" Type="http://schemas.openxmlformats.org/officeDocument/2006/relationships/slideLayout" Target="../slideLayouts/slideLayout243.xml"/><Relationship Id="rId28" Type="http://schemas.openxmlformats.org/officeDocument/2006/relationships/slideLayout" Target="../slideLayouts/slideLayout248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slideLayout" Target="../slideLayouts/slideLayout234.xml"/><Relationship Id="rId22" Type="http://schemas.openxmlformats.org/officeDocument/2006/relationships/slideLayout" Target="../slideLayouts/slideLayout242.xml"/><Relationship Id="rId27" Type="http://schemas.openxmlformats.org/officeDocument/2006/relationships/slideLayout" Target="../slideLayouts/slideLayout247.xml"/><Relationship Id="rId30" Type="http://schemas.openxmlformats.org/officeDocument/2006/relationships/slideLayout" Target="../slideLayouts/slideLayout250.xml"/><Relationship Id="rId35" Type="http://schemas.openxmlformats.org/officeDocument/2006/relationships/slideLayout" Target="../slideLayouts/slideLayout2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0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en-US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1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3" r:id="rId3"/>
    <p:sldLayoutId id="2147483832" r:id="rId4"/>
    <p:sldLayoutId id="2147483834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826" r:id="rId29"/>
    <p:sldLayoutId id="2147483827" r:id="rId30"/>
    <p:sldLayoutId id="2147484145" r:id="rId31"/>
    <p:sldLayoutId id="2147484150" r:id="rId32"/>
    <p:sldLayoutId id="2147484153" r:id="rId33"/>
    <p:sldLayoutId id="2147484137" r:id="rId34"/>
    <p:sldLayoutId id="2147484138" r:id="rId35"/>
    <p:sldLayoutId id="2147484139" r:id="rId36"/>
    <p:sldLayoutId id="2147484140" r:id="rId37"/>
    <p:sldLayoutId id="2147484141" r:id="rId38"/>
    <p:sldLayoutId id="2147484142" r:id="rId39"/>
    <p:sldLayoutId id="2147484143" r:id="rId40"/>
    <p:sldLayoutId id="2147484166" r:id="rId41"/>
    <p:sldLayoutId id="2147484169" r:id="rId42"/>
    <p:sldLayoutId id="2147484176" r:id="rId43"/>
    <p:sldLayoutId id="2147484186" r:id="rId44"/>
    <p:sldLayoutId id="2147484187" r:id="rId45"/>
    <p:sldLayoutId id="2147484188" r:id="rId46"/>
    <p:sldLayoutId id="2147484189" r:id="rId47"/>
    <p:sldLayoutId id="2147484190" r:id="rId48"/>
    <p:sldLayoutId id="2147484191" r:id="rId4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8" r:id="rId18"/>
    <p:sldLayoutId id="2147484329" r:id="rId19"/>
    <p:sldLayoutId id="2147484330" r:id="rId20"/>
    <p:sldLayoutId id="2147484331" r:id="rId21"/>
    <p:sldLayoutId id="2147484332" r:id="rId22"/>
    <p:sldLayoutId id="2147484333" r:id="rId23"/>
    <p:sldLayoutId id="2147484334" r:id="rId24"/>
    <p:sldLayoutId id="2147484335" r:id="rId25"/>
    <p:sldLayoutId id="2147484336" r:id="rId26"/>
    <p:sldLayoutId id="2147484337" r:id="rId27"/>
    <p:sldLayoutId id="2147484338" r:id="rId28"/>
    <p:sldLayoutId id="2147484339" r:id="rId29"/>
    <p:sldLayoutId id="2147484340" r:id="rId30"/>
    <p:sldLayoutId id="2147484341" r:id="rId31"/>
    <p:sldLayoutId id="2147484342" r:id="rId32"/>
    <p:sldLayoutId id="2147484343" r:id="rId33"/>
    <p:sldLayoutId id="2147484344" r:id="rId34"/>
    <p:sldLayoutId id="2147484345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0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3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821" r:id="rId32"/>
    <p:sldLayoutId id="2147483822" r:id="rId33"/>
    <p:sldLayoutId id="2147483823" r:id="rId34"/>
    <p:sldLayoutId id="2147483824" r:id="rId35"/>
    <p:sldLayoutId id="2147483825" r:id="rId3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0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  <p:sldLayoutId id="2147483787" r:id="rId23"/>
    <p:sldLayoutId id="2147483788" r:id="rId2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82880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IBM Eliot Sans Regular" charset="0"/>
                <a:ea typeface="IBM Eliot Sans Regular" charset="0"/>
                <a:cs typeface="IBM Eliot Sans Regular" charset="0"/>
              </a:defRPr>
            </a:lvl1pPr>
          </a:lstStyle>
          <a:p>
            <a:r>
              <a:rPr lang="de-DE" dirty="0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05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  <p:sldLayoutId id="2147483819" r:id="rId30"/>
    <p:sldLayoutId id="2147483820" r:id="rId3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IBM Eliot Sans Regular" charset="0"/>
          <a:ea typeface="IBM Eliot Sans Regular" charset="0"/>
          <a:cs typeface="IBM Eliot Sans Regula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15177" y="4835769"/>
            <a:ext cx="267668" cy="21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>
              <a:defRPr/>
            </a:pPr>
            <a:fld id="{9B2B92AB-E3F2-434E-9552-AB1642384D3D}" type="slidenum">
              <a:rPr lang="en-US" sz="875" smtClean="0">
                <a:ea typeface=""/>
              </a:rPr>
              <a:pPr>
                <a:defRPr/>
              </a:pPr>
              <a:t>‹#›</a:t>
            </a:fld>
            <a:endParaRPr lang="en-US" sz="875" dirty="0">
              <a:ea typeface="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5981"/>
            <a:ext cx="6986588" cy="49835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62" hangingPunct="0"/>
            <a:endParaRPr lang="en-US" sz="1875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7818593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285739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04" indent="-214304" algn="l" defTabSz="2857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25" indent="-178586" algn="l" defTabSz="285739" rtl="0" eaLnBrk="1" latinLnBrk="0" hangingPunct="1">
        <a:spcBef>
          <a:spcPct val="20000"/>
        </a:spcBef>
        <a:buFont typeface="Arial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47" indent="-142869" algn="l" defTabSz="28573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indent="-142869" algn="l" defTabSz="285739" rtl="0" eaLnBrk="1" latinLnBrk="0" hangingPunct="1">
        <a:spcBef>
          <a:spcPct val="20000"/>
        </a:spcBef>
        <a:buFont typeface="Arial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3" indent="-142869" algn="l" defTabSz="285739" rtl="0" eaLnBrk="1" latinLnBrk="0" hangingPunct="1">
        <a:spcBef>
          <a:spcPct val="20000"/>
        </a:spcBef>
        <a:buFont typeface="Arial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562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01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040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78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78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16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54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93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432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7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90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15177" y="4835769"/>
            <a:ext cx="267668" cy="210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>
              <a:defRPr/>
            </a:pPr>
            <a:fld id="{9B2B92AB-E3F2-434E-9552-AB1642384D3D}" type="slidenum">
              <a:rPr lang="en-US" sz="875" smtClean="0">
                <a:ea typeface=""/>
              </a:rPr>
              <a:pPr>
                <a:defRPr/>
              </a:pPr>
              <a:t>‹#›</a:t>
            </a:fld>
            <a:endParaRPr lang="en-US" sz="875" dirty="0">
              <a:ea typeface="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5981"/>
            <a:ext cx="6986588" cy="49835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8062" hangingPunct="0"/>
            <a:endParaRPr lang="en-US" sz="1875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5196888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285739" rtl="0" eaLnBrk="1" latinLnBrk="0" hangingPunct="1">
        <a:spcBef>
          <a:spcPct val="0"/>
        </a:spcBef>
        <a:buNone/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4304" indent="-214304" algn="l" defTabSz="2857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25" indent="-178586" algn="l" defTabSz="285739" rtl="0" eaLnBrk="1" latinLnBrk="0" hangingPunct="1">
        <a:spcBef>
          <a:spcPct val="20000"/>
        </a:spcBef>
        <a:buFont typeface="Arial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47" indent="-142869" algn="l" defTabSz="285739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indent="-142869" algn="l" defTabSz="285739" rtl="0" eaLnBrk="1" latinLnBrk="0" hangingPunct="1">
        <a:spcBef>
          <a:spcPct val="20000"/>
        </a:spcBef>
        <a:buFont typeface="Arial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3" indent="-142869" algn="l" defTabSz="285739" rtl="0" eaLnBrk="1" latinLnBrk="0" hangingPunct="1">
        <a:spcBef>
          <a:spcPct val="20000"/>
        </a:spcBef>
        <a:buFont typeface="Arial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562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01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040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78" indent="-142869" algn="l" defTabSz="285739" rtl="0" eaLnBrk="1" latinLnBrk="0" hangingPunct="1">
        <a:spcBef>
          <a:spcPct val="20000"/>
        </a:spcBef>
        <a:buFont typeface="Arial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78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16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54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93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432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70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909" algn="l" defTabSz="285739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1306876-7E60-6D40-9A83-6A3AF924BB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Group Name / DOC ID / Month XX,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  <p:sldLayoutId id="2147484204" r:id="rId12"/>
    <p:sldLayoutId id="2147484205" r:id="rId13"/>
    <p:sldLayoutId id="2147484206" r:id="rId14"/>
    <p:sldLayoutId id="2147484207" r:id="rId15"/>
    <p:sldLayoutId id="2147484208" r:id="rId16"/>
    <p:sldLayoutId id="2147484209" r:id="rId17"/>
    <p:sldLayoutId id="2147484210" r:id="rId18"/>
    <p:sldLayoutId id="2147484211" r:id="rId19"/>
    <p:sldLayoutId id="2147484212" r:id="rId20"/>
    <p:sldLayoutId id="2147484213" r:id="rId21"/>
    <p:sldLayoutId id="2147484214" r:id="rId22"/>
    <p:sldLayoutId id="2147484215" r:id="rId23"/>
    <p:sldLayoutId id="2147484216" r:id="rId24"/>
    <p:sldLayoutId id="2147484217" r:id="rId25"/>
    <p:sldLayoutId id="2147484218" r:id="rId26"/>
    <p:sldLayoutId id="2147484219" r:id="rId27"/>
    <p:sldLayoutId id="2147484220" r:id="rId28"/>
    <p:sldLayoutId id="2147484221" r:id="rId29"/>
    <p:sldLayoutId id="2147484222" r:id="rId30"/>
    <p:sldLayoutId id="2147484223" r:id="rId31"/>
    <p:sldLayoutId id="2147484224" r:id="rId32"/>
    <p:sldLayoutId id="2147484225" r:id="rId33"/>
    <p:sldLayoutId id="2147484226" r:id="rId34"/>
    <p:sldLayoutId id="2147484227" r:id="rId35"/>
    <p:sldLayoutId id="2147484228" r:id="rId36"/>
    <p:sldLayoutId id="2147484229" r:id="rId37"/>
    <p:sldLayoutId id="2147484230" r:id="rId38"/>
    <p:sldLayoutId id="2147484231" r:id="rId39"/>
    <p:sldLayoutId id="2147484232" r:id="rId40"/>
    <p:sldLayoutId id="2147484233" r:id="rId41"/>
    <p:sldLayoutId id="2147484234" r:id="rId42"/>
    <p:sldLayoutId id="2147484235" r:id="rId43"/>
    <p:sldLayoutId id="2147484236" r:id="rId44"/>
    <p:sldLayoutId id="2147484237" r:id="rId4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8" r:id="rId10"/>
    <p:sldLayoutId id="2147484249" r:id="rId11"/>
    <p:sldLayoutId id="2147484250" r:id="rId12"/>
    <p:sldLayoutId id="2147484251" r:id="rId13"/>
    <p:sldLayoutId id="2147484252" r:id="rId14"/>
    <p:sldLayoutId id="2147484253" r:id="rId15"/>
    <p:sldLayoutId id="2147484254" r:id="rId16"/>
    <p:sldLayoutId id="2147484255" r:id="rId17"/>
    <p:sldLayoutId id="2147484256" r:id="rId18"/>
    <p:sldLayoutId id="2147484257" r:id="rId19"/>
    <p:sldLayoutId id="2147484258" r:id="rId20"/>
    <p:sldLayoutId id="2147484259" r:id="rId21"/>
    <p:sldLayoutId id="2147484260" r:id="rId22"/>
    <p:sldLayoutId id="2147484261" r:id="rId23"/>
    <p:sldLayoutId id="2147484262" r:id="rId24"/>
    <p:sldLayoutId id="2147484263" r:id="rId25"/>
    <p:sldLayoutId id="2147484264" r:id="rId26"/>
    <p:sldLayoutId id="2147484265" r:id="rId27"/>
    <p:sldLayoutId id="2147484266" r:id="rId28"/>
    <p:sldLayoutId id="2147484267" r:id="rId29"/>
    <p:sldLayoutId id="2147484268" r:id="rId30"/>
    <p:sldLayoutId id="2147484269" r:id="rId31"/>
    <p:sldLayoutId id="2147484270" r:id="rId32"/>
    <p:sldLayoutId id="2147484271" r:id="rId33"/>
    <p:sldLayoutId id="2147484272" r:id="rId34"/>
    <p:sldLayoutId id="2147484273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  <p:sldLayoutId id="2147484286" r:id="rId12"/>
    <p:sldLayoutId id="2147484287" r:id="rId13"/>
    <p:sldLayoutId id="2147484288" r:id="rId14"/>
    <p:sldLayoutId id="2147484289" r:id="rId15"/>
    <p:sldLayoutId id="2147484290" r:id="rId16"/>
    <p:sldLayoutId id="2147484291" r:id="rId17"/>
    <p:sldLayoutId id="2147484292" r:id="rId18"/>
    <p:sldLayoutId id="2147484293" r:id="rId19"/>
    <p:sldLayoutId id="2147484294" r:id="rId20"/>
    <p:sldLayoutId id="2147484295" r:id="rId21"/>
    <p:sldLayoutId id="2147484296" r:id="rId22"/>
    <p:sldLayoutId id="2147484297" r:id="rId23"/>
    <p:sldLayoutId id="2147484298" r:id="rId24"/>
    <p:sldLayoutId id="2147484299" r:id="rId25"/>
    <p:sldLayoutId id="2147484300" r:id="rId26"/>
    <p:sldLayoutId id="2147484301" r:id="rId27"/>
    <p:sldLayoutId id="2147484302" r:id="rId28"/>
    <p:sldLayoutId id="2147484303" r:id="rId29"/>
    <p:sldLayoutId id="2147484304" r:id="rId30"/>
    <p:sldLayoutId id="2147484305" r:id="rId31"/>
    <p:sldLayoutId id="2147484306" r:id="rId32"/>
    <p:sldLayoutId id="2147484307" r:id="rId33"/>
    <p:sldLayoutId id="2147484308" r:id="rId34"/>
    <p:sldLayoutId id="2147484309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5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4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4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hKyWZM5FS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4.xml"/><Relationship Id="rId6" Type="http://schemas.openxmlformats.org/officeDocument/2006/relationships/hyperlink" Target="https://www.youtube.com/watch?v=mhIly3LnMpU&amp;cm_mc_uid=98359407213215035836191&amp;cm_mc_sid_50200000=1503508128&amp;cm_mc_sid_52640000=" TargetMode="External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DkrZmLlHATk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emf"/><Relationship Id="rId4" Type="http://schemas.openxmlformats.org/officeDocument/2006/relationships/image" Target="../media/image51.jpg"/><Relationship Id="rId9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7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hKyWZM5FS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4.xml"/><Relationship Id="rId6" Type="http://schemas.openxmlformats.org/officeDocument/2006/relationships/hyperlink" Target="https://www.youtube.com/watch?v=mhIly3LnMpU&amp;cm_mc_uid=98359407213215035836191&amp;cm_mc_sid_50200000=1503508128&amp;cm_mc_sid_52640000=" TargetMode="External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DkrZmLlHATk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63.emf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4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1.png"/><Relationship Id="rId7" Type="http://schemas.openxmlformats.org/officeDocument/2006/relationships/image" Target="../media/image6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image" Target="../media/image62.png"/><Relationship Id="rId9" Type="http://schemas.openxmlformats.org/officeDocument/2006/relationships/image" Target="../media/image6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4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emf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74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4.xml"/><Relationship Id="rId5" Type="http://schemas.openxmlformats.org/officeDocument/2006/relationships/image" Target="../media/image19.tiff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hKyWZM5FS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4.xml"/><Relationship Id="rId6" Type="http://schemas.openxmlformats.org/officeDocument/2006/relationships/hyperlink" Target="https://www.youtube.com/watch?v=mhIly3LnMpU&amp;cm_mc_uid=98359407213215035836191&amp;cm_mc_sid_50200000=1503508128&amp;cm_mc_sid_52640000=" TargetMode="External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DkrZmLlHATk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hKyWZM5FSo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4.xml"/><Relationship Id="rId6" Type="http://schemas.openxmlformats.org/officeDocument/2006/relationships/hyperlink" Target="https://www.youtube.com/watch?v=mhIly3LnMpU&amp;cm_mc_uid=98359407213215035836191&amp;cm_mc_sid_50200000=1503508128&amp;cm_mc_sid_52640000=" TargetMode="External"/><Relationship Id="rId11" Type="http://schemas.openxmlformats.org/officeDocument/2006/relationships/image" Target="../media/image41.jpeg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DkrZmLlHATk" TargetMode="External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IBM Cloud </a:t>
            </a: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rivate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 Introduction</a:t>
            </a: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sz="2000" dirty="0" smtClean="0">
                <a:solidFill>
                  <a:schemeClr val="bg2"/>
                </a:solidFill>
              </a:rPr>
              <a:t/>
            </a:r>
            <a:br>
              <a:rPr lang="en-US" sz="2000" dirty="0" smtClean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pPr>
              <a:defRPr/>
            </a:pPr>
            <a:fld id="{3C6C8B20-D4AB-3540-BBD9-5322F75C8878}" type="slidenum">
              <a:rPr lang="en-US" altLang="en-US" smtClean="0">
                <a:solidFill>
                  <a:srgbClr val="5A6464">
                    <a:tint val="75000"/>
                  </a:srgbClr>
                </a:solidFill>
              </a:rPr>
              <a:pPr>
                <a:defRPr/>
              </a:pPr>
              <a:t>1</a:t>
            </a:fld>
            <a:endParaRPr lang="en-US" altLang="en-US">
              <a:solidFill>
                <a:srgbClr val="5A6464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784" y="1722531"/>
            <a:ext cx="2061483" cy="2172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60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208985" y="1678519"/>
            <a:ext cx="3543300" cy="305763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7" tIns="34289" rIns="68547" bIns="34289" rtlCol="0" anchor="ctr"/>
          <a:lstStyle/>
          <a:p>
            <a:pPr algn="ctr"/>
            <a:endParaRPr lang="en-US" sz="1425">
              <a:solidFill>
                <a:prstClr val="white"/>
              </a:solidFill>
              <a:sym typeface="Calibri" pitchFamily="34" charset="0"/>
            </a:endParaRPr>
          </a:p>
        </p:txBody>
      </p:sp>
      <p:sp>
        <p:nvSpPr>
          <p:cNvPr id="24" name="Text Placeholder 10"/>
          <p:cNvSpPr txBox="1">
            <a:spLocks/>
          </p:cNvSpPr>
          <p:nvPr/>
        </p:nvSpPr>
        <p:spPr bwMode="auto">
          <a:xfrm>
            <a:off x="5279233" y="1495161"/>
            <a:ext cx="3620690" cy="301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597" tIns="40799" rIns="81597" bIns="40799"/>
          <a:lstStyle/>
          <a:p>
            <a:pPr marL="349712" indent="-21420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25" dirty="0">
              <a:solidFill>
                <a:prstClr val="white"/>
              </a:solidFill>
              <a:cs typeface="Arial" charset="0"/>
              <a:sym typeface="Calibri" pitchFamily="34" charset="0"/>
            </a:endParaRP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Decomposed into small pieces</a:t>
            </a: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Loosely coupled</a:t>
            </a: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Easier to scale development </a:t>
            </a: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Improved fault isolation</a:t>
            </a: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Each service can be developed and deployed independently</a:t>
            </a:r>
          </a:p>
          <a:p>
            <a:pPr marL="392573" indent="-257042">
              <a:spcAft>
                <a:spcPts val="600"/>
              </a:spcAft>
              <a:buFont typeface="Wingdings" charset="2"/>
              <a:buChar char="ü"/>
            </a:pPr>
            <a:r>
              <a:rPr lang="en-US" sz="1725" dirty="0">
                <a:solidFill>
                  <a:prstClr val="white"/>
                </a:solidFill>
                <a:latin typeface="Calibri" panose="020F0502020204030204"/>
                <a:cs typeface="Arial" charset="0"/>
                <a:sym typeface="Calibri" pitchFamily="34" charset="0"/>
              </a:rPr>
              <a:t>Eliminates any long-term commitment to a technology stack </a:t>
            </a:r>
            <a:endParaRPr lang="de-DE" sz="1725" dirty="0">
              <a:solidFill>
                <a:prstClr val="white"/>
              </a:solidFill>
              <a:latin typeface="Calibri" panose="020F0502020204030204"/>
              <a:cs typeface="Arial" charset="0"/>
              <a:sym typeface="Calibri" pitchFamily="34" charset="0"/>
            </a:endParaRPr>
          </a:p>
        </p:txBody>
      </p:sp>
      <p:sp>
        <p:nvSpPr>
          <p:cNvPr id="25" name="Text Placeholder 10"/>
          <p:cNvSpPr txBox="1">
            <a:spLocks/>
          </p:cNvSpPr>
          <p:nvPr/>
        </p:nvSpPr>
        <p:spPr bwMode="auto">
          <a:xfrm>
            <a:off x="5208986" y="1260352"/>
            <a:ext cx="3543687" cy="418599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</p:spPr>
        <p:txBody>
          <a:bodyPr lIns="81597" tIns="40799" rIns="81597" bIns="40799"/>
          <a:lstStyle/>
          <a:p>
            <a:pPr algn="ctr" defTabSz="455339" eaLnBrk="0" hangingPunct="0"/>
            <a:r>
              <a:rPr lang="en-US" sz="2400" b="1" i="1" dirty="0">
                <a:solidFill>
                  <a:srgbClr val="0070C0"/>
                </a:solidFill>
                <a:ea typeface="HelvNeue Bold Italic for IBM" charset="0"/>
                <a:cs typeface="HelvNeue Bold Italic for IBM" charset="0"/>
                <a:sym typeface="Calibri" pitchFamily="34" charset="0"/>
              </a:rPr>
              <a:t>Why?</a:t>
            </a:r>
            <a:endParaRPr lang="en-US" sz="2400" i="1" dirty="0">
              <a:solidFill>
                <a:srgbClr val="0070C0"/>
              </a:solidFill>
              <a:ea typeface="HelvNeue Bold Italic for IBM" charset="0"/>
              <a:cs typeface="HelvNeue Bold Italic for IBM" charset="0"/>
              <a:sym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1669" y="1113227"/>
            <a:ext cx="4536974" cy="946411"/>
          </a:xfrm>
          <a:prstGeom prst="rect">
            <a:avLst/>
          </a:prstGeom>
        </p:spPr>
        <p:txBody>
          <a:bodyPr wrap="square" lIns="68547" tIns="34289" rIns="68547" bIns="34289">
            <a:spAutoFit/>
          </a:bodyPr>
          <a:lstStyle/>
          <a:p>
            <a:r>
              <a:rPr lang="en-US" sz="1425" b="1" dirty="0">
                <a:solidFill>
                  <a:schemeClr val="tx1"/>
                </a:solidFill>
                <a:cs typeface="Arial" charset="0"/>
                <a:sym typeface="Calibri" pitchFamily="34" charset="0"/>
              </a:rPr>
              <a:t>A </a:t>
            </a:r>
            <a:r>
              <a:rPr lang="en-US" sz="1425" b="1" dirty="0" err="1">
                <a:solidFill>
                  <a:schemeClr val="tx1"/>
                </a:solidFill>
                <a:cs typeface="Arial" charset="0"/>
                <a:sym typeface="Calibri" pitchFamily="34" charset="0"/>
              </a:rPr>
              <a:t>microservices</a:t>
            </a:r>
            <a:r>
              <a:rPr lang="en-US" sz="1425" b="1" dirty="0">
                <a:solidFill>
                  <a:schemeClr val="tx1"/>
                </a:solidFill>
                <a:cs typeface="Arial" charset="0"/>
                <a:sym typeface="Calibri" pitchFamily="34" charset="0"/>
              </a:rPr>
              <a:t> architecture</a:t>
            </a:r>
            <a:r>
              <a:rPr lang="en-US" sz="1425" dirty="0">
                <a:solidFill>
                  <a:schemeClr val="tx1"/>
                </a:solidFill>
                <a:cs typeface="Arial" charset="0"/>
                <a:sym typeface="Calibri" pitchFamily="34" charset="0"/>
              </a:rPr>
              <a:t> is gaining traction for developing and delivering cloud-native workloads across public, private, and hybrid application environments</a:t>
            </a:r>
          </a:p>
        </p:txBody>
      </p:sp>
      <p:sp>
        <p:nvSpPr>
          <p:cNvPr id="14" name="Oval 13"/>
          <p:cNvSpPr/>
          <p:nvPr/>
        </p:nvSpPr>
        <p:spPr>
          <a:xfrm>
            <a:off x="582583" y="2821054"/>
            <a:ext cx="1385921" cy="138574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01" tIns="68550" rIns="137101" bIns="68550" rtlCol="0" anchor="ctr"/>
          <a:lstStyle/>
          <a:p>
            <a:pPr algn="ctr"/>
            <a:endParaRPr lang="id-ID" sz="1425" dirty="0">
              <a:solidFill>
                <a:prstClr val="white"/>
              </a:solidFill>
              <a:latin typeface="Roboto Light"/>
              <a:cs typeface="Roboto Light"/>
              <a:sym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6470" y="2823089"/>
            <a:ext cx="2450362" cy="1384993"/>
          </a:xfrm>
          <a:prstGeom prst="rect">
            <a:avLst/>
          </a:prstGeom>
          <a:noFill/>
        </p:spPr>
        <p:txBody>
          <a:bodyPr wrap="square" lIns="68547" tIns="34289" rIns="68547" bIns="34289" rtlCol="0">
            <a:spAutoFit/>
          </a:bodyPr>
          <a:lstStyle/>
          <a:p>
            <a:r>
              <a:rPr lang="en-US" altLang="en-US" sz="1425" b="1" i="1" dirty="0">
                <a:solidFill>
                  <a:schemeClr val="tx1"/>
                </a:solidFill>
                <a:ea typeface="Helvetica Neue for IBM" charset="0"/>
                <a:cs typeface="Helvetica Neue for IBM" charset="0"/>
                <a:sym typeface="Helvetica Neue for IBM" charset="0"/>
              </a:rPr>
              <a:t>60% of new apps will use cloud-enabled continuous delivery and cloud-native application architectures to enable faster innovation and business agility**</a:t>
            </a:r>
            <a:endParaRPr lang="en-US" sz="1050" dirty="0">
              <a:solidFill>
                <a:schemeClr val="tx1"/>
              </a:solidFill>
              <a:cs typeface="Arial" charset="0"/>
              <a:sym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542" y="3202280"/>
            <a:ext cx="1156001" cy="623246"/>
          </a:xfrm>
          <a:prstGeom prst="rect">
            <a:avLst/>
          </a:prstGeom>
          <a:noFill/>
        </p:spPr>
        <p:txBody>
          <a:bodyPr wrap="square" lIns="68547" tIns="34289" rIns="68547" bIns="34289" rtlCol="0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cs typeface="Arial" charset="0"/>
                <a:sym typeface="Calibri" pitchFamily="34" charset="0"/>
              </a:rPr>
              <a:t>60%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1646" y="4206794"/>
            <a:ext cx="2101645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spc="-23" dirty="0">
                <a:solidFill>
                  <a:schemeClr val="tx1"/>
                </a:solidFill>
              </a:rPr>
              <a:t>IDC </a:t>
            </a:r>
            <a:r>
              <a:rPr lang="en-US" sz="675" spc="-23" dirty="0" err="1">
                <a:solidFill>
                  <a:schemeClr val="tx1"/>
                </a:solidFill>
              </a:rPr>
              <a:t>FutureScape</a:t>
            </a:r>
            <a:r>
              <a:rPr lang="en-US" sz="675" spc="-23" dirty="0">
                <a:solidFill>
                  <a:schemeClr val="tx1"/>
                </a:solidFill>
              </a:rPr>
              <a:t>: Worldwide Cloud 2016 Predictions </a:t>
            </a:r>
            <a:r>
              <a:rPr lang="mr-IN" sz="675" spc="-23" dirty="0">
                <a:solidFill>
                  <a:schemeClr val="tx1"/>
                </a:solidFill>
              </a:rPr>
              <a:t>–</a:t>
            </a:r>
            <a:r>
              <a:rPr lang="en-US" sz="675" spc="-23" dirty="0">
                <a:solidFill>
                  <a:schemeClr val="tx1"/>
                </a:solidFill>
              </a:rPr>
              <a:t> Master the Raw Material of Digital Transformation, November 2015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microservices revolution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98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8" y="2280923"/>
            <a:ext cx="8055842" cy="10408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8" y="1054372"/>
            <a:ext cx="8055842" cy="10884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8" y="3449053"/>
            <a:ext cx="8055842" cy="109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7217" y="1188856"/>
            <a:ext cx="7706033" cy="819455"/>
          </a:xfrm>
          <a:prstGeom prst="rect">
            <a:avLst/>
          </a:prstGeom>
          <a:noFill/>
          <a:ln>
            <a:noFill/>
          </a:ln>
        </p:spPr>
        <p:txBody>
          <a:bodyPr wrap="square" lIns="274320" tIns="274320" rIns="274320" bIns="274320" rtlCol="0">
            <a:spAutoFit/>
          </a:bodyPr>
          <a:lstStyle/>
          <a:p>
            <a:r>
              <a:rPr lang="en-US" sz="1725" b="1" dirty="0">
                <a:solidFill>
                  <a:srgbClr val="FFFFFF"/>
                </a:solidFill>
                <a:ea typeface="HelvNeue Medium for IBM" charset="0"/>
                <a:cs typeface="HelvNeue Medium for IBM" charset="0"/>
              </a:rPr>
              <a:t>A turn-key approach that is a simple, step-by-step support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00617" y="2485142"/>
            <a:ext cx="634828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End-to-end guidance to ensure a smooth </a:t>
            </a:r>
            <a:r>
              <a:rPr lang="en-US" sz="1725" b="1" dirty="0" err="1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microservices</a:t>
            </a:r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 </a:t>
            </a:r>
          </a:p>
          <a:p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lifecycle from development to production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00618" y="3677890"/>
            <a:ext cx="6101522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Enables developers to compose both hybrid and </a:t>
            </a:r>
          </a:p>
          <a:p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cloud-native applications in a </a:t>
            </a:r>
            <a:r>
              <a:rPr lang="en-US" sz="1725" b="1" dirty="0" err="1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microservices</a:t>
            </a:r>
            <a:r>
              <a:rPr lang="en-US" sz="1725" b="1" dirty="0">
                <a:solidFill>
                  <a:srgbClr val="FFFFFF"/>
                </a:solidFill>
                <a:latin typeface="+mj-lt"/>
                <a:ea typeface="HelvNeue Medium for IBM" charset="0"/>
                <a:cs typeface="HelvNeue Medium for IBM" charset="0"/>
              </a:rPr>
              <a:t> framework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5" y="2363711"/>
            <a:ext cx="1263935" cy="8752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62" y="1136108"/>
            <a:ext cx="847087" cy="913144"/>
          </a:xfrm>
          <a:prstGeom prst="rect">
            <a:avLst/>
          </a:prstGeom>
        </p:spPr>
      </p:pic>
      <p:sp>
        <p:nvSpPr>
          <p:cNvPr id="18" name="AutoShape 68"/>
          <p:cNvSpPr>
            <a:spLocks/>
          </p:cNvSpPr>
          <p:nvPr/>
        </p:nvSpPr>
        <p:spPr bwMode="auto">
          <a:xfrm>
            <a:off x="760114" y="3677890"/>
            <a:ext cx="759534" cy="50420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612" y="9346"/>
                </a:moveTo>
                <a:cubicBezTo>
                  <a:pt x="19507" y="9887"/>
                  <a:pt x="20229" y="10667"/>
                  <a:pt x="20776" y="11686"/>
                </a:cubicBezTo>
                <a:cubicBezTo>
                  <a:pt x="21324" y="12708"/>
                  <a:pt x="21599" y="13846"/>
                  <a:pt x="21599" y="15107"/>
                </a:cubicBezTo>
                <a:cubicBezTo>
                  <a:pt x="21599" y="16005"/>
                  <a:pt x="21458" y="16846"/>
                  <a:pt x="21172" y="17629"/>
                </a:cubicBezTo>
                <a:cubicBezTo>
                  <a:pt x="20889" y="18409"/>
                  <a:pt x="20503" y="19097"/>
                  <a:pt x="20008" y="19691"/>
                </a:cubicBezTo>
                <a:cubicBezTo>
                  <a:pt x="19512" y="20281"/>
                  <a:pt x="18940" y="20747"/>
                  <a:pt x="18290" y="21090"/>
                </a:cubicBezTo>
                <a:cubicBezTo>
                  <a:pt x="17640" y="21427"/>
                  <a:pt x="16939" y="21599"/>
                  <a:pt x="16187" y="21599"/>
                </a:cubicBezTo>
                <a:lnTo>
                  <a:pt x="4490" y="21599"/>
                </a:lnTo>
                <a:cubicBezTo>
                  <a:pt x="3878" y="21599"/>
                  <a:pt x="3297" y="21458"/>
                  <a:pt x="2750" y="21176"/>
                </a:cubicBezTo>
                <a:cubicBezTo>
                  <a:pt x="2203" y="20900"/>
                  <a:pt x="1723" y="20511"/>
                  <a:pt x="1312" y="20022"/>
                </a:cubicBezTo>
                <a:cubicBezTo>
                  <a:pt x="904" y="19527"/>
                  <a:pt x="583" y="18954"/>
                  <a:pt x="350" y="18294"/>
                </a:cubicBezTo>
                <a:cubicBezTo>
                  <a:pt x="115" y="17641"/>
                  <a:pt x="0" y="16947"/>
                  <a:pt x="0" y="16210"/>
                </a:cubicBezTo>
                <a:cubicBezTo>
                  <a:pt x="0" y="15565"/>
                  <a:pt x="88" y="14957"/>
                  <a:pt x="268" y="14381"/>
                </a:cubicBezTo>
                <a:cubicBezTo>
                  <a:pt x="448" y="13809"/>
                  <a:pt x="696" y="13287"/>
                  <a:pt x="1010" y="12818"/>
                </a:cubicBezTo>
                <a:cubicBezTo>
                  <a:pt x="1324" y="12351"/>
                  <a:pt x="1694" y="11954"/>
                  <a:pt x="2119" y="11632"/>
                </a:cubicBezTo>
                <a:cubicBezTo>
                  <a:pt x="2544" y="11312"/>
                  <a:pt x="3004" y="11079"/>
                  <a:pt x="3504" y="10929"/>
                </a:cubicBezTo>
                <a:cubicBezTo>
                  <a:pt x="3249" y="10552"/>
                  <a:pt x="3055" y="10140"/>
                  <a:pt x="2916" y="9688"/>
                </a:cubicBezTo>
                <a:cubicBezTo>
                  <a:pt x="2779" y="9239"/>
                  <a:pt x="2712" y="8758"/>
                  <a:pt x="2712" y="8240"/>
                </a:cubicBezTo>
                <a:cubicBezTo>
                  <a:pt x="2712" y="7635"/>
                  <a:pt x="2805" y="7071"/>
                  <a:pt x="2992" y="6547"/>
                </a:cubicBezTo>
                <a:cubicBezTo>
                  <a:pt x="3180" y="6023"/>
                  <a:pt x="3434" y="5568"/>
                  <a:pt x="3756" y="5182"/>
                </a:cubicBezTo>
                <a:cubicBezTo>
                  <a:pt x="4077" y="4796"/>
                  <a:pt x="4456" y="4488"/>
                  <a:pt x="4893" y="4264"/>
                </a:cubicBezTo>
                <a:cubicBezTo>
                  <a:pt x="5330" y="4039"/>
                  <a:pt x="5800" y="3927"/>
                  <a:pt x="6307" y="3927"/>
                </a:cubicBezTo>
                <a:cubicBezTo>
                  <a:pt x="7171" y="3927"/>
                  <a:pt x="7922" y="4258"/>
                  <a:pt x="8558" y="4920"/>
                </a:cubicBezTo>
                <a:cubicBezTo>
                  <a:pt x="8697" y="4223"/>
                  <a:pt x="8932" y="3573"/>
                  <a:pt x="9264" y="2971"/>
                </a:cubicBezTo>
                <a:cubicBezTo>
                  <a:pt x="9597" y="2369"/>
                  <a:pt x="9993" y="1848"/>
                  <a:pt x="10449" y="1404"/>
                </a:cubicBezTo>
                <a:cubicBezTo>
                  <a:pt x="10905" y="964"/>
                  <a:pt x="11412" y="621"/>
                  <a:pt x="11976" y="374"/>
                </a:cubicBezTo>
                <a:cubicBezTo>
                  <a:pt x="12540" y="123"/>
                  <a:pt x="13142" y="0"/>
                  <a:pt x="13785" y="0"/>
                </a:cubicBezTo>
                <a:cubicBezTo>
                  <a:pt x="14520" y="0"/>
                  <a:pt x="15218" y="169"/>
                  <a:pt x="15876" y="509"/>
                </a:cubicBezTo>
                <a:cubicBezTo>
                  <a:pt x="16536" y="852"/>
                  <a:pt x="17109" y="1312"/>
                  <a:pt x="17594" y="1894"/>
                </a:cubicBezTo>
                <a:cubicBezTo>
                  <a:pt x="18081" y="2476"/>
                  <a:pt x="18465" y="3167"/>
                  <a:pt x="18748" y="3956"/>
                </a:cubicBezTo>
                <a:cubicBezTo>
                  <a:pt x="19032" y="4744"/>
                  <a:pt x="19173" y="5580"/>
                  <a:pt x="19173" y="6463"/>
                </a:cubicBezTo>
                <a:cubicBezTo>
                  <a:pt x="19173" y="6987"/>
                  <a:pt x="19125" y="7491"/>
                  <a:pt x="19024" y="7972"/>
                </a:cubicBezTo>
                <a:cubicBezTo>
                  <a:pt x="18924" y="8453"/>
                  <a:pt x="18784" y="8914"/>
                  <a:pt x="18612" y="9346"/>
                </a:cubicBezTo>
              </a:path>
            </a:pathLst>
          </a:custGeom>
          <a:solidFill>
            <a:schemeClr val="bg1"/>
          </a:solidFill>
          <a:ln w="19050">
            <a:solidFill>
              <a:srgbClr val="0070C0"/>
            </a:solidFill>
          </a:ln>
          <a:effectLst/>
          <a:extLst/>
        </p:spPr>
        <p:txBody>
          <a:bodyPr lIns="28575" tIns="28575" rIns="28575" bIns="28575" anchor="ctr"/>
          <a:lstStyle/>
          <a:p>
            <a:pPr defTabSz="257175">
              <a:defRPr/>
            </a:pPr>
            <a:endParaRPr lang="es-ES" sz="16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6" name="AutoShape 94"/>
          <p:cNvSpPr>
            <a:spLocks/>
          </p:cNvSpPr>
          <p:nvPr/>
        </p:nvSpPr>
        <p:spPr bwMode="auto">
          <a:xfrm>
            <a:off x="1303557" y="3996753"/>
            <a:ext cx="250526" cy="2955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71" y="9829"/>
                </a:moveTo>
                <a:cubicBezTo>
                  <a:pt x="20671" y="9939"/>
                  <a:pt x="20995" y="10131"/>
                  <a:pt x="21232" y="10408"/>
                </a:cubicBezTo>
                <a:cubicBezTo>
                  <a:pt x="21481" y="10681"/>
                  <a:pt x="21599" y="11001"/>
                  <a:pt x="21599" y="11358"/>
                </a:cubicBezTo>
                <a:lnTo>
                  <a:pt x="21599" y="19987"/>
                </a:lnTo>
                <a:cubicBezTo>
                  <a:pt x="21599" y="20419"/>
                  <a:pt x="21398" y="20796"/>
                  <a:pt x="21002" y="21116"/>
                </a:cubicBezTo>
                <a:cubicBezTo>
                  <a:pt x="20606" y="21438"/>
                  <a:pt x="20138" y="21599"/>
                  <a:pt x="19598" y="21599"/>
                </a:cubicBezTo>
                <a:lnTo>
                  <a:pt x="2016" y="21599"/>
                </a:lnTo>
                <a:cubicBezTo>
                  <a:pt x="1476" y="21599"/>
                  <a:pt x="1004" y="21438"/>
                  <a:pt x="604" y="21116"/>
                </a:cubicBezTo>
                <a:cubicBezTo>
                  <a:pt x="198" y="20796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1"/>
                  <a:pt x="367" y="10408"/>
                </a:cubicBezTo>
                <a:cubicBezTo>
                  <a:pt x="619" y="10131"/>
                  <a:pt x="939" y="9938"/>
                  <a:pt x="1346" y="9829"/>
                </a:cubicBezTo>
                <a:lnTo>
                  <a:pt x="1346" y="7566"/>
                </a:lnTo>
                <a:cubicBezTo>
                  <a:pt x="1346" y="6530"/>
                  <a:pt x="1591" y="5551"/>
                  <a:pt x="2084" y="4632"/>
                </a:cubicBezTo>
                <a:cubicBezTo>
                  <a:pt x="2581" y="3711"/>
                  <a:pt x="3254" y="2908"/>
                  <a:pt x="4108" y="2219"/>
                </a:cubicBezTo>
                <a:cubicBezTo>
                  <a:pt x="4968" y="1531"/>
                  <a:pt x="5973" y="990"/>
                  <a:pt x="7125" y="593"/>
                </a:cubicBezTo>
                <a:cubicBezTo>
                  <a:pt x="8281" y="198"/>
                  <a:pt x="9509" y="0"/>
                  <a:pt x="10809" y="0"/>
                </a:cubicBezTo>
                <a:cubicBezTo>
                  <a:pt x="12105" y="0"/>
                  <a:pt x="13329" y="198"/>
                  <a:pt x="14478" y="593"/>
                </a:cubicBezTo>
                <a:cubicBezTo>
                  <a:pt x="15630" y="990"/>
                  <a:pt x="16634" y="1531"/>
                  <a:pt x="17495" y="2219"/>
                </a:cubicBezTo>
                <a:cubicBezTo>
                  <a:pt x="18355" y="2908"/>
                  <a:pt x="19036" y="3714"/>
                  <a:pt x="19533" y="4641"/>
                </a:cubicBezTo>
                <a:cubicBezTo>
                  <a:pt x="20022" y="5562"/>
                  <a:pt x="20271" y="6538"/>
                  <a:pt x="20271" y="7566"/>
                </a:cubicBezTo>
                <a:lnTo>
                  <a:pt x="20271" y="9829"/>
                </a:lnTo>
                <a:close/>
                <a:moveTo>
                  <a:pt x="16202" y="7566"/>
                </a:moveTo>
                <a:cubicBezTo>
                  <a:pt x="16202" y="6961"/>
                  <a:pt x="16062" y="6394"/>
                  <a:pt x="15781" y="5870"/>
                </a:cubicBezTo>
                <a:cubicBezTo>
                  <a:pt x="15496" y="5349"/>
                  <a:pt x="15108" y="4894"/>
                  <a:pt x="14614" y="4508"/>
                </a:cubicBezTo>
                <a:cubicBezTo>
                  <a:pt x="14125" y="4123"/>
                  <a:pt x="13545" y="3817"/>
                  <a:pt x="12886" y="3593"/>
                </a:cubicBezTo>
                <a:cubicBezTo>
                  <a:pt x="12224" y="3365"/>
                  <a:pt x="11532" y="3253"/>
                  <a:pt x="10809" y="3253"/>
                </a:cubicBezTo>
                <a:cubicBezTo>
                  <a:pt x="10049" y="3253"/>
                  <a:pt x="9347" y="3365"/>
                  <a:pt x="8706" y="3593"/>
                </a:cubicBezTo>
                <a:cubicBezTo>
                  <a:pt x="8061" y="3817"/>
                  <a:pt x="7489" y="4123"/>
                  <a:pt x="6988" y="4508"/>
                </a:cubicBezTo>
                <a:cubicBezTo>
                  <a:pt x="6488" y="4894"/>
                  <a:pt x="6099" y="5352"/>
                  <a:pt x="5818" y="5879"/>
                </a:cubicBezTo>
                <a:cubicBezTo>
                  <a:pt x="5537" y="6406"/>
                  <a:pt x="5397" y="6970"/>
                  <a:pt x="5397" y="7566"/>
                </a:cubicBezTo>
                <a:lnTo>
                  <a:pt x="5397" y="9717"/>
                </a:lnTo>
                <a:lnTo>
                  <a:pt x="16202" y="9717"/>
                </a:lnTo>
                <a:lnTo>
                  <a:pt x="16202" y="7566"/>
                </a:lnTo>
                <a:close/>
                <a:moveTo>
                  <a:pt x="11964" y="15409"/>
                </a:moveTo>
                <a:cubicBezTo>
                  <a:pt x="12296" y="15245"/>
                  <a:pt x="12569" y="15020"/>
                  <a:pt x="12782" y="14744"/>
                </a:cubicBezTo>
                <a:cubicBezTo>
                  <a:pt x="12990" y="14462"/>
                  <a:pt x="13098" y="14159"/>
                  <a:pt x="13098" y="13840"/>
                </a:cubicBezTo>
                <a:cubicBezTo>
                  <a:pt x="13098" y="13333"/>
                  <a:pt x="12875" y="12898"/>
                  <a:pt x="12429" y="12530"/>
                </a:cubicBezTo>
                <a:cubicBezTo>
                  <a:pt x="11979" y="12161"/>
                  <a:pt x="11439" y="11980"/>
                  <a:pt x="10809" y="11980"/>
                </a:cubicBezTo>
                <a:cubicBezTo>
                  <a:pt x="10175" y="11980"/>
                  <a:pt x="9638" y="12161"/>
                  <a:pt x="9188" y="12530"/>
                </a:cubicBezTo>
                <a:cubicBezTo>
                  <a:pt x="8738" y="12898"/>
                  <a:pt x="8515" y="13333"/>
                  <a:pt x="8515" y="13840"/>
                </a:cubicBezTo>
                <a:cubicBezTo>
                  <a:pt x="8515" y="14159"/>
                  <a:pt x="8616" y="14462"/>
                  <a:pt x="8825" y="14744"/>
                </a:cubicBezTo>
                <a:cubicBezTo>
                  <a:pt x="9033" y="15020"/>
                  <a:pt x="9300" y="15233"/>
                  <a:pt x="9638" y="15383"/>
                </a:cubicBezTo>
                <a:lnTo>
                  <a:pt x="8515" y="19339"/>
                </a:lnTo>
                <a:lnTo>
                  <a:pt x="13098" y="19339"/>
                </a:lnTo>
                <a:lnTo>
                  <a:pt x="11964" y="1540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28575" tIns="28575" rIns="28575" bIns="28575" anchor="ctr"/>
          <a:lstStyle/>
          <a:p>
            <a:pPr defTabSz="257175">
              <a:defRPr/>
            </a:pPr>
            <a:endParaRPr lang="es-ES" sz="16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7" name="AutoShape 95"/>
          <p:cNvSpPr>
            <a:spLocks/>
          </p:cNvSpPr>
          <p:nvPr/>
        </p:nvSpPr>
        <p:spPr bwMode="auto">
          <a:xfrm>
            <a:off x="642226" y="3634399"/>
            <a:ext cx="373091" cy="36235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92" y="0"/>
                </a:moveTo>
                <a:cubicBezTo>
                  <a:pt x="16156" y="0"/>
                  <a:pt x="16975" y="198"/>
                  <a:pt x="17745" y="593"/>
                </a:cubicBezTo>
                <a:cubicBezTo>
                  <a:pt x="18516" y="987"/>
                  <a:pt x="19185" y="1531"/>
                  <a:pt x="19756" y="2219"/>
                </a:cubicBezTo>
                <a:cubicBezTo>
                  <a:pt x="20325" y="2908"/>
                  <a:pt x="20776" y="3714"/>
                  <a:pt x="21107" y="4641"/>
                </a:cubicBezTo>
                <a:cubicBezTo>
                  <a:pt x="21434" y="5562"/>
                  <a:pt x="21599" y="6538"/>
                  <a:pt x="21599" y="7566"/>
                </a:cubicBezTo>
                <a:lnTo>
                  <a:pt x="21599" y="9662"/>
                </a:lnTo>
                <a:cubicBezTo>
                  <a:pt x="21599" y="9965"/>
                  <a:pt x="21516" y="10221"/>
                  <a:pt x="21340" y="10428"/>
                </a:cubicBezTo>
                <a:cubicBezTo>
                  <a:pt x="21168" y="10635"/>
                  <a:pt x="20956" y="10736"/>
                  <a:pt x="20704" y="10736"/>
                </a:cubicBezTo>
                <a:lnTo>
                  <a:pt x="19785" y="10736"/>
                </a:lnTo>
                <a:cubicBezTo>
                  <a:pt x="19531" y="10736"/>
                  <a:pt x="19322" y="10632"/>
                  <a:pt x="19152" y="10422"/>
                </a:cubicBezTo>
                <a:cubicBezTo>
                  <a:pt x="18984" y="10209"/>
                  <a:pt x="18900" y="9956"/>
                  <a:pt x="18900" y="9662"/>
                </a:cubicBezTo>
                <a:lnTo>
                  <a:pt x="18900" y="7566"/>
                </a:lnTo>
                <a:cubicBezTo>
                  <a:pt x="18900" y="6961"/>
                  <a:pt x="18806" y="6394"/>
                  <a:pt x="18614" y="5870"/>
                </a:cubicBezTo>
                <a:cubicBezTo>
                  <a:pt x="18422" y="5349"/>
                  <a:pt x="18163" y="4894"/>
                  <a:pt x="17844" y="4508"/>
                </a:cubicBezTo>
                <a:cubicBezTo>
                  <a:pt x="17522" y="4123"/>
                  <a:pt x="17140" y="3817"/>
                  <a:pt x="16706" y="3593"/>
                </a:cubicBezTo>
                <a:cubicBezTo>
                  <a:pt x="16269" y="3365"/>
                  <a:pt x="15796" y="3253"/>
                  <a:pt x="15292" y="3253"/>
                </a:cubicBezTo>
                <a:cubicBezTo>
                  <a:pt x="14788" y="3253"/>
                  <a:pt x="14320" y="3365"/>
                  <a:pt x="13891" y="3593"/>
                </a:cubicBezTo>
                <a:cubicBezTo>
                  <a:pt x="13461" y="3817"/>
                  <a:pt x="13082" y="4123"/>
                  <a:pt x="12753" y="4508"/>
                </a:cubicBezTo>
                <a:cubicBezTo>
                  <a:pt x="12422" y="4894"/>
                  <a:pt x="12165" y="5352"/>
                  <a:pt x="11978" y="5876"/>
                </a:cubicBezTo>
                <a:cubicBezTo>
                  <a:pt x="11788" y="6406"/>
                  <a:pt x="11695" y="6970"/>
                  <a:pt x="11695" y="7566"/>
                </a:cubicBezTo>
                <a:lnTo>
                  <a:pt x="11695" y="9717"/>
                </a:lnTo>
                <a:lnTo>
                  <a:pt x="13063" y="9717"/>
                </a:lnTo>
                <a:cubicBezTo>
                  <a:pt x="13423" y="9717"/>
                  <a:pt x="13735" y="9875"/>
                  <a:pt x="14001" y="10192"/>
                </a:cubicBezTo>
                <a:cubicBezTo>
                  <a:pt x="14263" y="10511"/>
                  <a:pt x="14395" y="10900"/>
                  <a:pt x="14395" y="11358"/>
                </a:cubicBezTo>
                <a:lnTo>
                  <a:pt x="14395" y="19987"/>
                </a:lnTo>
                <a:cubicBezTo>
                  <a:pt x="14395" y="20419"/>
                  <a:pt x="14263" y="20796"/>
                  <a:pt x="14001" y="21116"/>
                </a:cubicBezTo>
                <a:cubicBezTo>
                  <a:pt x="13735" y="21438"/>
                  <a:pt x="13423" y="21599"/>
                  <a:pt x="13063" y="21599"/>
                </a:cubicBezTo>
                <a:lnTo>
                  <a:pt x="1343" y="21599"/>
                </a:lnTo>
                <a:cubicBezTo>
                  <a:pt x="983" y="21599"/>
                  <a:pt x="669" y="21438"/>
                  <a:pt x="403" y="21116"/>
                </a:cubicBezTo>
                <a:cubicBezTo>
                  <a:pt x="134" y="20796"/>
                  <a:pt x="0" y="20419"/>
                  <a:pt x="0" y="19987"/>
                </a:cubicBezTo>
                <a:lnTo>
                  <a:pt x="0" y="11358"/>
                </a:lnTo>
                <a:cubicBezTo>
                  <a:pt x="0" y="10909"/>
                  <a:pt x="134" y="10523"/>
                  <a:pt x="403" y="10201"/>
                </a:cubicBezTo>
                <a:cubicBezTo>
                  <a:pt x="669" y="9878"/>
                  <a:pt x="984" y="9717"/>
                  <a:pt x="1343" y="9717"/>
                </a:cubicBezTo>
                <a:lnTo>
                  <a:pt x="8985" y="9717"/>
                </a:lnTo>
                <a:lnTo>
                  <a:pt x="8985" y="7566"/>
                </a:lnTo>
                <a:cubicBezTo>
                  <a:pt x="8985" y="6529"/>
                  <a:pt x="9148" y="5550"/>
                  <a:pt x="9477" y="4632"/>
                </a:cubicBezTo>
                <a:cubicBezTo>
                  <a:pt x="9808" y="3711"/>
                  <a:pt x="10260" y="2907"/>
                  <a:pt x="10833" y="2219"/>
                </a:cubicBezTo>
                <a:cubicBezTo>
                  <a:pt x="11409" y="1531"/>
                  <a:pt x="12079" y="987"/>
                  <a:pt x="12844" y="592"/>
                </a:cubicBezTo>
                <a:cubicBezTo>
                  <a:pt x="13615" y="198"/>
                  <a:pt x="14426" y="0"/>
                  <a:pt x="15292" y="0"/>
                </a:cubicBezTo>
                <a:moveTo>
                  <a:pt x="7972" y="15409"/>
                </a:moveTo>
                <a:cubicBezTo>
                  <a:pt x="8195" y="15245"/>
                  <a:pt x="8375" y="15021"/>
                  <a:pt x="8519" y="14741"/>
                </a:cubicBezTo>
                <a:cubicBezTo>
                  <a:pt x="8661" y="14462"/>
                  <a:pt x="8731" y="14160"/>
                  <a:pt x="8731" y="13840"/>
                </a:cubicBezTo>
                <a:cubicBezTo>
                  <a:pt x="8731" y="13333"/>
                  <a:pt x="8582" y="12896"/>
                  <a:pt x="8282" y="12530"/>
                </a:cubicBezTo>
                <a:cubicBezTo>
                  <a:pt x="7987" y="12162"/>
                  <a:pt x="7624" y="11980"/>
                  <a:pt x="7204" y="11980"/>
                </a:cubicBezTo>
                <a:cubicBezTo>
                  <a:pt x="6782" y="11980"/>
                  <a:pt x="6422" y="12162"/>
                  <a:pt x="6122" y="12530"/>
                </a:cubicBezTo>
                <a:cubicBezTo>
                  <a:pt x="5824" y="12896"/>
                  <a:pt x="5675" y="13333"/>
                  <a:pt x="5675" y="13840"/>
                </a:cubicBezTo>
                <a:cubicBezTo>
                  <a:pt x="5675" y="14160"/>
                  <a:pt x="5745" y="14462"/>
                  <a:pt x="5882" y="14741"/>
                </a:cubicBezTo>
                <a:cubicBezTo>
                  <a:pt x="6021" y="15021"/>
                  <a:pt x="6201" y="15234"/>
                  <a:pt x="6422" y="15380"/>
                </a:cubicBezTo>
                <a:lnTo>
                  <a:pt x="5675" y="19339"/>
                </a:lnTo>
                <a:lnTo>
                  <a:pt x="8731" y="19339"/>
                </a:lnTo>
                <a:lnTo>
                  <a:pt x="7972" y="1540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lIns="28575" tIns="28575" rIns="28575" bIns="28575" anchor="ctr"/>
          <a:lstStyle/>
          <a:p>
            <a:pPr defTabSz="257175">
              <a:defRPr/>
            </a:pPr>
            <a:endParaRPr lang="es-ES" sz="1650">
              <a:solidFill>
                <a:srgbClr val="0070C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46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6" y="1532708"/>
            <a:ext cx="5038824" cy="3419202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763693"/>
            <a:ext cx="5184002" cy="3347436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APM for 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2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38"/>
          <p:cNvSpPr/>
          <p:nvPr/>
        </p:nvSpPr>
        <p:spPr>
          <a:xfrm>
            <a:off x="3467686" y="2082488"/>
            <a:ext cx="5433736" cy="270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l">
              <a:defRPr sz="2000">
                <a:solidFill>
                  <a:srgbClr val="00000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pPr defTabSz="685800"/>
            <a:r>
              <a:rPr lang="en-US" sz="1650" b="1" dirty="0" smtClean="0">
                <a:solidFill>
                  <a:schemeClr val="tx1"/>
                </a:solidFill>
                <a:latin typeface="Arial"/>
              </a:rPr>
              <a:t>IBM’s Cloud Capabilities:</a:t>
            </a:r>
            <a:endParaRPr lang="en-US" sz="1650" b="1" dirty="0">
              <a:solidFill>
                <a:schemeClr val="tx1"/>
              </a:solidFill>
              <a:latin typeface="Arial"/>
            </a:endParaRPr>
          </a:p>
          <a:p>
            <a:pPr defTabSz="685800"/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Microservice Builder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APM for microservices</a:t>
            </a: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charset="0"/>
              </a:rPr>
              <a:t>Enterprise grade application development services integrated with the platform runtimes, data and analytics, messaging, DevOps services, etc.</a:t>
            </a: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467686" y="1001976"/>
            <a:ext cx="5556984" cy="73635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sz="1500" b="1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Challenge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: Developers need access to a platform of capabilities to create cloud native applications that meet the security and regulatory requirements of their organization.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11" y="1159670"/>
            <a:ext cx="1322554" cy="1634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52" y="3005856"/>
            <a:ext cx="2979671" cy="1338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8191005" cy="3810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IBM Cloud Private for cloud-native applications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80718" y="1687875"/>
            <a:ext cx="2231490" cy="1569174"/>
            <a:chOff x="1133944" y="919450"/>
            <a:chExt cx="2190466" cy="15691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944" y="1160830"/>
              <a:ext cx="2190466" cy="1327794"/>
            </a:xfrm>
            <a:prstGeom prst="rect">
              <a:avLst/>
            </a:prstGeom>
          </p:spPr>
        </p:pic>
        <p:sp>
          <p:nvSpPr>
            <p:cNvPr id="14345" name="Rectangle 9"/>
            <p:cNvSpPr>
              <a:spLocks/>
            </p:cNvSpPr>
            <p:nvPr/>
          </p:nvSpPr>
          <p:spPr bwMode="auto">
            <a:xfrm>
              <a:off x="1152882" y="919450"/>
              <a:ext cx="216447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</a:t>
              </a:r>
              <a:r>
                <a:rPr lang="en-US" altLang="en-US" sz="1500" b="1" dirty="0" smtClean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Enabled</a:t>
              </a:r>
              <a:endParaRPr lang="en-US" altLang="en-US" sz="1500" b="1" dirty="0">
                <a:solidFill>
                  <a:srgbClr val="00B0F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7778" y="1687875"/>
            <a:ext cx="2231489" cy="1570561"/>
            <a:chOff x="6415420" y="727904"/>
            <a:chExt cx="2231489" cy="15705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415421" y="969284"/>
              <a:ext cx="2231488" cy="1329181"/>
            </a:xfrm>
            <a:prstGeom prst="rect">
              <a:avLst/>
            </a:prstGeom>
          </p:spPr>
        </p:pic>
        <p:sp>
          <p:nvSpPr>
            <p:cNvPr id="36" name="Rectangle 9"/>
            <p:cNvSpPr>
              <a:spLocks/>
            </p:cNvSpPr>
            <p:nvPr/>
          </p:nvSpPr>
          <p:spPr bwMode="auto">
            <a:xfrm>
              <a:off x="6415420" y="727904"/>
              <a:ext cx="223148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Native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3658" y="1692776"/>
            <a:ext cx="2271691" cy="1564256"/>
            <a:chOff x="3425357" y="781095"/>
            <a:chExt cx="2229930" cy="1526871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3425357" y="781095"/>
              <a:ext cx="2229930" cy="22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Hybrid Cloud</a:t>
              </a:r>
              <a:endParaRPr lang="en-US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3425358" y="998806"/>
              <a:ext cx="2229929" cy="1309160"/>
            </a:xfrm>
            <a:prstGeom prst="rect">
              <a:avLst/>
            </a:prstGeom>
          </p:spPr>
        </p:pic>
      </p:grpSp>
      <p:pic>
        <p:nvPicPr>
          <p:cNvPr id="25" name="Picture 8" descr="creen shot from video illustrating the use of private cloud to build cloud-native 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8" y="578533"/>
            <a:ext cx="2231489" cy="1095233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7" name="Picture 9" descr="creen shot from video illustrating the ability to update heritage apps on a privat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18" y="558801"/>
            <a:ext cx="2231490" cy="1095234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8" name="Picture 10" descr="creen shot from video illustrating the ability to integrate data from on and off pr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58" y="558801"/>
            <a:ext cx="2271691" cy="1114965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sp>
        <p:nvSpPr>
          <p:cNvPr id="30" name="Rectangle 29"/>
          <p:cNvSpPr/>
          <p:nvPr/>
        </p:nvSpPr>
        <p:spPr>
          <a:xfrm>
            <a:off x="387779" y="3449795"/>
            <a:ext cx="2231488" cy="12003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Create new cloud-native </a:t>
            </a:r>
            <a:r>
              <a:rPr lang="en-US" altLang="en-US" sz="1200" b="1" dirty="0" smtClean="0">
                <a:solidFill>
                  <a:schemeClr val="tx1"/>
                </a:solidFill>
              </a:rPr>
              <a:t>apps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en-US" sz="1000" dirty="0" smtClean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 smtClean="0">
                <a:solidFill>
                  <a:schemeClr val="tx1"/>
                </a:solidFill>
              </a:rPr>
              <a:t>Streamline </a:t>
            </a:r>
            <a:r>
              <a:rPr lang="en-US" altLang="en-US" sz="1000" dirty="0">
                <a:solidFill>
                  <a:schemeClr val="tx1"/>
                </a:solidFill>
              </a:rPr>
              <a:t>development </a:t>
            </a:r>
            <a:r>
              <a:rPr lang="en-US" altLang="en-US" sz="1000" dirty="0" smtClean="0">
                <a:solidFill>
                  <a:schemeClr val="tx1"/>
                </a:solidFill>
              </a:rPr>
              <a:t>with </a:t>
            </a:r>
            <a:r>
              <a:rPr lang="en-US" altLang="en-US" sz="1000" dirty="0">
                <a:solidFill>
                  <a:schemeClr val="tx1"/>
                </a:solidFill>
              </a:rPr>
              <a:t>built-in </a:t>
            </a:r>
            <a:r>
              <a:rPr lang="en-US" altLang="en-US" sz="1000" dirty="0" smtClean="0">
                <a:solidFill>
                  <a:schemeClr val="tx1"/>
                </a:solidFill>
              </a:rPr>
              <a:t>micro-services</a:t>
            </a:r>
            <a:r>
              <a:rPr lang="en-US" altLang="en-US" sz="1000" dirty="0">
                <a:solidFill>
                  <a:schemeClr val="tx1"/>
                </a:solidFill>
              </a:rPr>
              <a:t>, runtimes, containers and Kubernetes orchestration </a:t>
            </a:r>
            <a:r>
              <a:rPr lang="en-US" altLang="en-US" sz="1000" dirty="0" smtClean="0">
                <a:solidFill>
                  <a:schemeClr val="tx1"/>
                </a:solidFill>
              </a:rPr>
              <a:t>plus </a:t>
            </a:r>
            <a:r>
              <a:rPr lang="en-US" altLang="en-US" sz="1000" dirty="0">
                <a:solidFill>
                  <a:schemeClr val="tx1"/>
                </a:solidFill>
              </a:rPr>
              <a:t>integrated </a:t>
            </a:r>
            <a:r>
              <a:rPr lang="en-US" altLang="en-US" sz="1000" dirty="0" smtClean="0">
                <a:solidFill>
                  <a:schemeClr val="tx1"/>
                </a:solidFill>
              </a:rPr>
              <a:t>management</a:t>
            </a:r>
            <a:r>
              <a:rPr lang="en-US" altLang="en-US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80717" y="3454185"/>
            <a:ext cx="2224309" cy="115416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Modernize your heritage apps on cloud</a:t>
            </a: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Move your apps as-is to the cloud or re-factor an app and use it in new development and application workload models.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66476" y="3449795"/>
            <a:ext cx="2278873" cy="100027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Open your data center to work with cloud services</a:t>
            </a:r>
            <a:endParaRPr lang="en-US" altLang="en-US" sz="1200" b="1" dirty="0">
              <a:solidFill>
                <a:schemeClr val="tx1"/>
              </a:solidFill>
              <a:hlinkClick r:id="rId10"/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Protect and leverage your in-house data and pull in external sources to fuel your apps.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32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 219"/>
          <p:cNvGrpSpPr/>
          <p:nvPr/>
        </p:nvGrpSpPr>
        <p:grpSpPr>
          <a:xfrm>
            <a:off x="4999411" y="2286576"/>
            <a:ext cx="703856" cy="1211034"/>
            <a:chOff x="2152857" y="2717101"/>
            <a:chExt cx="938474" cy="1614712"/>
          </a:xfrm>
        </p:grpSpPr>
        <p:sp>
          <p:nvSpPr>
            <p:cNvPr id="221" name="Rounded Rectangle 220"/>
            <p:cNvSpPr/>
            <p:nvPr/>
          </p:nvSpPr>
          <p:spPr bwMode="auto">
            <a:xfrm>
              <a:off x="2152857" y="2717101"/>
              <a:ext cx="938474" cy="1114093"/>
            </a:xfrm>
            <a:prstGeom prst="roundRect">
              <a:avLst>
                <a:gd name="adj" fmla="val 1073"/>
              </a:avLst>
            </a:prstGeom>
            <a:solidFill>
              <a:srgbClr val="E0EBF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68580" rIns="68580" bIns="3429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Enterprise </a:t>
              </a:r>
            </a:p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  <p:sp>
          <p:nvSpPr>
            <p:cNvPr id="222" name="Rectangle 221"/>
            <p:cNvSpPr/>
            <p:nvPr/>
          </p:nvSpPr>
          <p:spPr bwMode="auto">
            <a:xfrm>
              <a:off x="2254074" y="3279099"/>
              <a:ext cx="734066" cy="141502"/>
            </a:xfrm>
            <a:prstGeom prst="rect">
              <a:avLst/>
            </a:prstGeom>
            <a:solidFill>
              <a:srgbClr val="F1FAF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3" name="Rectangle 222"/>
            <p:cNvSpPr/>
            <p:nvPr/>
          </p:nvSpPr>
          <p:spPr bwMode="auto">
            <a:xfrm>
              <a:off x="2254074" y="3460236"/>
              <a:ext cx="730365" cy="141502"/>
            </a:xfrm>
            <a:prstGeom prst="rect">
              <a:avLst/>
            </a:prstGeom>
            <a:solidFill>
              <a:srgbClr val="F9F4A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24" name="Rectangle 223"/>
            <p:cNvSpPr/>
            <p:nvPr/>
          </p:nvSpPr>
          <p:spPr bwMode="auto">
            <a:xfrm>
              <a:off x="2254074" y="3097962"/>
              <a:ext cx="734066" cy="1415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25" name="Straight Connector 224"/>
            <p:cNvCxnSpPr/>
            <p:nvPr/>
          </p:nvCxnSpPr>
          <p:spPr bwMode="auto">
            <a:xfrm flipH="1">
              <a:off x="2367291" y="3782875"/>
              <a:ext cx="251966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2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546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7" name="Rectangle 226"/>
            <p:cNvSpPr/>
            <p:nvPr/>
          </p:nvSpPr>
          <p:spPr bwMode="auto">
            <a:xfrm>
              <a:off x="2254074" y="3641373"/>
              <a:ext cx="730365" cy="141502"/>
            </a:xfrm>
            <a:prstGeom prst="rect">
              <a:avLst/>
            </a:prstGeom>
            <a:solidFill>
              <a:srgbClr val="DCF0DC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28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049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9" name="Straight Connector 228"/>
            <p:cNvCxnSpPr/>
            <p:nvPr/>
          </p:nvCxnSpPr>
          <p:spPr bwMode="auto">
            <a:xfrm flipH="1" flipV="1">
              <a:off x="2619257" y="3782875"/>
              <a:ext cx="213537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22" y="2638827"/>
            <a:ext cx="1534385" cy="1534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1" name="Rectangle 140"/>
          <p:cNvSpPr/>
          <p:nvPr/>
        </p:nvSpPr>
        <p:spPr>
          <a:xfrm>
            <a:off x="530214" y="930315"/>
            <a:ext cx="8354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1D6FA9"/>
                </a:solidFill>
                <a:latin typeface="Helvetica Neue" charset="0"/>
                <a:ea typeface="Helvetica Neue" charset="0"/>
                <a:cs typeface="Helvetica Neue" charset="0"/>
              </a:rPr>
              <a:t>OPTIMIZE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2717140" y="930315"/>
            <a:ext cx="132440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36AFCE"/>
                </a:solidFill>
                <a:latin typeface="Helvetica Neue" charset="0"/>
                <a:ea typeface="Helvetica Neue" charset="0"/>
                <a:cs typeface="Helvetica Neue" charset="0"/>
              </a:rPr>
              <a:t>MOVE TO CLOUD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5094527" y="930315"/>
            <a:ext cx="119936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8BC145"/>
                </a:solidFill>
                <a:latin typeface="Helvetica Neue" charset="0"/>
                <a:ea typeface="Helvetica Neue" charset="0"/>
                <a:cs typeface="Helvetica Neue" charset="0"/>
              </a:rPr>
              <a:t>CONTAINERIZE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7240395" y="930315"/>
            <a:ext cx="925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1D9A78"/>
                </a:solidFill>
                <a:latin typeface="Helvetica Neue" charset="0"/>
                <a:ea typeface="Helvetica Neue" charset="0"/>
                <a:cs typeface="Helvetica Neue" charset="0"/>
              </a:rPr>
              <a:t>REFACTOR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116" y="1262336"/>
            <a:ext cx="2147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Reduce cost</a:t>
            </a:r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and improve performance by selecting the right license and deployment model for existing workloads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253027" y="1262336"/>
            <a:ext cx="2299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Move workloads to the cloud to </a:t>
            </a:r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benefit from Cloud economics, scale</a:t>
            </a:r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, deployment automation, and improved development agility.  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4641378" y="1262337"/>
            <a:ext cx="21221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Developers are dramatically improving </a:t>
            </a:r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agility</a:t>
            </a:r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 using containers to </a:t>
            </a:r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continuously deliver</a:t>
            </a:r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, leveraging extreme standardisation and </a:t>
            </a:r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automation</a:t>
            </a:r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.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6777510" y="1262336"/>
            <a:ext cx="232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Applications are being refactored to cloud native architectures to encompass APIs, micro-services and cognitive capability for </a:t>
            </a:r>
            <a:r>
              <a:rPr lang="en-GB" sz="900" b="1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innovation and disruption.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331699" y="2288493"/>
            <a:ext cx="703856" cy="1211034"/>
            <a:chOff x="2152857" y="2717101"/>
            <a:chExt cx="938474" cy="1614712"/>
          </a:xfrm>
        </p:grpSpPr>
        <p:sp>
          <p:nvSpPr>
            <p:cNvPr id="169" name="Rounded Rectangle 168"/>
            <p:cNvSpPr/>
            <p:nvPr/>
          </p:nvSpPr>
          <p:spPr bwMode="auto">
            <a:xfrm>
              <a:off x="2152857" y="2717101"/>
              <a:ext cx="938474" cy="1114093"/>
            </a:xfrm>
            <a:prstGeom prst="roundRect">
              <a:avLst>
                <a:gd name="adj" fmla="val 1073"/>
              </a:avLst>
            </a:prstGeom>
            <a:solidFill>
              <a:srgbClr val="E0EBF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68580" rIns="68580" bIns="3429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Enterprise </a:t>
              </a:r>
            </a:p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2254074" y="3279099"/>
              <a:ext cx="734066" cy="141502"/>
            </a:xfrm>
            <a:prstGeom prst="rect">
              <a:avLst/>
            </a:prstGeom>
            <a:solidFill>
              <a:srgbClr val="F1FAF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1" name="Rectangle 170"/>
            <p:cNvSpPr/>
            <p:nvPr/>
          </p:nvSpPr>
          <p:spPr bwMode="auto">
            <a:xfrm>
              <a:off x="2254074" y="3460236"/>
              <a:ext cx="730365" cy="141502"/>
            </a:xfrm>
            <a:prstGeom prst="rect">
              <a:avLst/>
            </a:prstGeom>
            <a:solidFill>
              <a:srgbClr val="F9F4A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254074" y="3097962"/>
              <a:ext cx="734066" cy="1415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73" name="Straight Connector 172"/>
            <p:cNvCxnSpPr>
              <a:stCxn id="175" idx="2"/>
              <a:endCxn id="174" idx="0"/>
            </p:cNvCxnSpPr>
            <p:nvPr/>
          </p:nvCxnSpPr>
          <p:spPr bwMode="auto">
            <a:xfrm flipH="1">
              <a:off x="2367291" y="3782875"/>
              <a:ext cx="251966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74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546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5" name="Rectangle 174"/>
            <p:cNvSpPr/>
            <p:nvPr/>
          </p:nvSpPr>
          <p:spPr bwMode="auto">
            <a:xfrm>
              <a:off x="2254074" y="3641373"/>
              <a:ext cx="730365" cy="141502"/>
            </a:xfrm>
            <a:prstGeom prst="rect">
              <a:avLst/>
            </a:prstGeom>
            <a:solidFill>
              <a:srgbClr val="DCF0DC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8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049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7" name="Straight Connector 186"/>
            <p:cNvCxnSpPr>
              <a:stCxn id="186" idx="0"/>
              <a:endCxn id="175" idx="2"/>
            </p:cNvCxnSpPr>
            <p:nvPr/>
          </p:nvCxnSpPr>
          <p:spPr bwMode="auto">
            <a:xfrm flipH="1" flipV="1">
              <a:off x="2619257" y="3782875"/>
              <a:ext cx="213537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8" name="Group 187"/>
          <p:cNvGrpSpPr/>
          <p:nvPr/>
        </p:nvGrpSpPr>
        <p:grpSpPr>
          <a:xfrm>
            <a:off x="1179188" y="2288493"/>
            <a:ext cx="703856" cy="1211034"/>
            <a:chOff x="2152857" y="2717101"/>
            <a:chExt cx="938474" cy="1614712"/>
          </a:xfrm>
        </p:grpSpPr>
        <p:sp>
          <p:nvSpPr>
            <p:cNvPr id="189" name="Rounded Rectangle 188"/>
            <p:cNvSpPr/>
            <p:nvPr/>
          </p:nvSpPr>
          <p:spPr bwMode="auto">
            <a:xfrm>
              <a:off x="2152857" y="2717101"/>
              <a:ext cx="938474" cy="1114093"/>
            </a:xfrm>
            <a:prstGeom prst="roundRect">
              <a:avLst>
                <a:gd name="adj" fmla="val 1073"/>
              </a:avLst>
            </a:prstGeom>
            <a:solidFill>
              <a:srgbClr val="E0EBF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68580" rIns="68580" bIns="3429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Enterprise </a:t>
              </a:r>
            </a:p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2254074" y="3279099"/>
              <a:ext cx="734066" cy="141502"/>
            </a:xfrm>
            <a:prstGeom prst="rect">
              <a:avLst/>
            </a:prstGeom>
            <a:solidFill>
              <a:srgbClr val="F1FAF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1" name="Rectangle 190"/>
            <p:cNvSpPr/>
            <p:nvPr/>
          </p:nvSpPr>
          <p:spPr bwMode="auto">
            <a:xfrm>
              <a:off x="2254074" y="3460236"/>
              <a:ext cx="730365" cy="141502"/>
            </a:xfrm>
            <a:prstGeom prst="rect">
              <a:avLst/>
            </a:prstGeom>
            <a:solidFill>
              <a:srgbClr val="F9F4A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92" name="Rectangle 191"/>
            <p:cNvSpPr/>
            <p:nvPr/>
          </p:nvSpPr>
          <p:spPr bwMode="auto">
            <a:xfrm>
              <a:off x="2254074" y="3097962"/>
              <a:ext cx="734066" cy="1415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193" name="Straight Connector 192"/>
            <p:cNvCxnSpPr/>
            <p:nvPr/>
          </p:nvCxnSpPr>
          <p:spPr bwMode="auto">
            <a:xfrm flipH="1">
              <a:off x="2367291" y="3782875"/>
              <a:ext cx="251966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4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546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" name="Rectangle 194"/>
            <p:cNvSpPr/>
            <p:nvPr/>
          </p:nvSpPr>
          <p:spPr bwMode="auto">
            <a:xfrm>
              <a:off x="2254074" y="3641373"/>
              <a:ext cx="730365" cy="141502"/>
            </a:xfrm>
            <a:prstGeom prst="rect">
              <a:avLst/>
            </a:prstGeom>
            <a:solidFill>
              <a:srgbClr val="DCF0DC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19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049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7" name="Straight Connector 196"/>
            <p:cNvCxnSpPr/>
            <p:nvPr/>
          </p:nvCxnSpPr>
          <p:spPr bwMode="auto">
            <a:xfrm flipH="1" flipV="1">
              <a:off x="2619257" y="3782875"/>
              <a:ext cx="213537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98" name="Picture 1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33" y="2845845"/>
            <a:ext cx="938850" cy="73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00" name="Group 199"/>
          <p:cNvGrpSpPr/>
          <p:nvPr/>
        </p:nvGrpSpPr>
        <p:grpSpPr>
          <a:xfrm>
            <a:off x="2654613" y="2286576"/>
            <a:ext cx="703856" cy="1211034"/>
            <a:chOff x="2152857" y="2717101"/>
            <a:chExt cx="938474" cy="1614712"/>
          </a:xfrm>
        </p:grpSpPr>
        <p:sp>
          <p:nvSpPr>
            <p:cNvPr id="201" name="Rounded Rectangle 200"/>
            <p:cNvSpPr/>
            <p:nvPr/>
          </p:nvSpPr>
          <p:spPr bwMode="auto">
            <a:xfrm>
              <a:off x="2152857" y="2717101"/>
              <a:ext cx="938474" cy="1114093"/>
            </a:xfrm>
            <a:prstGeom prst="roundRect">
              <a:avLst>
                <a:gd name="adj" fmla="val 1073"/>
              </a:avLst>
            </a:prstGeom>
            <a:solidFill>
              <a:srgbClr val="E0EBF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68580" rIns="68580" bIns="3429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Enterprise</a:t>
              </a:r>
            </a:p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  <p:sp>
          <p:nvSpPr>
            <p:cNvPr id="202" name="Rectangle 201"/>
            <p:cNvSpPr/>
            <p:nvPr/>
          </p:nvSpPr>
          <p:spPr bwMode="auto">
            <a:xfrm>
              <a:off x="2254074" y="3279099"/>
              <a:ext cx="734066" cy="141502"/>
            </a:xfrm>
            <a:prstGeom prst="rect">
              <a:avLst/>
            </a:prstGeom>
            <a:solidFill>
              <a:srgbClr val="F1FAF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2254074" y="3460236"/>
              <a:ext cx="730365" cy="141502"/>
            </a:xfrm>
            <a:prstGeom prst="rect">
              <a:avLst/>
            </a:prstGeom>
            <a:solidFill>
              <a:srgbClr val="F9F4A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04" name="Rectangle 203"/>
            <p:cNvSpPr/>
            <p:nvPr/>
          </p:nvSpPr>
          <p:spPr bwMode="auto">
            <a:xfrm>
              <a:off x="2254074" y="3097962"/>
              <a:ext cx="734066" cy="1415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05" name="Straight Connector 204"/>
            <p:cNvCxnSpPr/>
            <p:nvPr/>
          </p:nvCxnSpPr>
          <p:spPr bwMode="auto">
            <a:xfrm flipH="1">
              <a:off x="2367291" y="3782875"/>
              <a:ext cx="251966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0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546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7" name="Rectangle 206"/>
            <p:cNvSpPr/>
            <p:nvPr/>
          </p:nvSpPr>
          <p:spPr bwMode="auto">
            <a:xfrm>
              <a:off x="2254074" y="3641373"/>
              <a:ext cx="730365" cy="141502"/>
            </a:xfrm>
            <a:prstGeom prst="rect">
              <a:avLst/>
            </a:prstGeom>
            <a:solidFill>
              <a:srgbClr val="DCF0DC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08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049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9" name="Straight Connector 208"/>
            <p:cNvCxnSpPr/>
            <p:nvPr/>
          </p:nvCxnSpPr>
          <p:spPr bwMode="auto">
            <a:xfrm flipH="1" flipV="1">
              <a:off x="2619257" y="3782875"/>
              <a:ext cx="213537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99" name="Picture 29" descr="C:\Users\IBM_ADMIN\AppData\Local\Microsoft\Windows\Temporary Internet Files\Content.IE5\FHJ7I43H\MC900441809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4536" y="2490823"/>
            <a:ext cx="1846522" cy="1849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0" name="Group 209"/>
          <p:cNvGrpSpPr/>
          <p:nvPr/>
        </p:nvGrpSpPr>
        <p:grpSpPr>
          <a:xfrm>
            <a:off x="3503086" y="2286576"/>
            <a:ext cx="703856" cy="1211034"/>
            <a:chOff x="2152857" y="2717101"/>
            <a:chExt cx="938474" cy="1614712"/>
          </a:xfrm>
        </p:grpSpPr>
        <p:sp>
          <p:nvSpPr>
            <p:cNvPr id="211" name="Rounded Rectangle 210"/>
            <p:cNvSpPr/>
            <p:nvPr/>
          </p:nvSpPr>
          <p:spPr bwMode="auto">
            <a:xfrm>
              <a:off x="2152857" y="2717101"/>
              <a:ext cx="938474" cy="1114093"/>
            </a:xfrm>
            <a:prstGeom prst="roundRect">
              <a:avLst>
                <a:gd name="adj" fmla="val 1073"/>
              </a:avLst>
            </a:prstGeom>
            <a:solidFill>
              <a:srgbClr val="E0EBF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68580" rIns="68580" bIns="34290" numCol="1" rtlCol="0" anchor="t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Enterprise </a:t>
              </a:r>
            </a:p>
            <a:p>
              <a:pPr algn="ctr" defTabSz="4607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b="1" dirty="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application</a:t>
              </a:r>
            </a:p>
          </p:txBody>
        </p:sp>
        <p:sp>
          <p:nvSpPr>
            <p:cNvPr id="212" name="Rectangle 211"/>
            <p:cNvSpPr/>
            <p:nvPr/>
          </p:nvSpPr>
          <p:spPr bwMode="auto">
            <a:xfrm>
              <a:off x="2254074" y="3279099"/>
              <a:ext cx="734066" cy="141502"/>
            </a:xfrm>
            <a:prstGeom prst="rect">
              <a:avLst/>
            </a:prstGeom>
            <a:solidFill>
              <a:srgbClr val="F1FAF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13" name="Rectangle 212"/>
            <p:cNvSpPr/>
            <p:nvPr/>
          </p:nvSpPr>
          <p:spPr bwMode="auto">
            <a:xfrm>
              <a:off x="2254074" y="3460236"/>
              <a:ext cx="730365" cy="141502"/>
            </a:xfrm>
            <a:prstGeom prst="rect">
              <a:avLst/>
            </a:prstGeom>
            <a:solidFill>
              <a:srgbClr val="F9F4AE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214" name="Rectangle 213"/>
            <p:cNvSpPr/>
            <p:nvPr/>
          </p:nvSpPr>
          <p:spPr bwMode="auto">
            <a:xfrm>
              <a:off x="2254074" y="3097962"/>
              <a:ext cx="734066" cy="14150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cxnSp>
          <p:nvCxnSpPr>
            <p:cNvPr id="215" name="Straight Connector 214"/>
            <p:cNvCxnSpPr/>
            <p:nvPr/>
          </p:nvCxnSpPr>
          <p:spPr bwMode="auto">
            <a:xfrm flipH="1">
              <a:off x="2367291" y="3782875"/>
              <a:ext cx="251966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1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8546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7" name="Rectangle 216"/>
            <p:cNvSpPr/>
            <p:nvPr/>
          </p:nvSpPr>
          <p:spPr bwMode="auto">
            <a:xfrm>
              <a:off x="2254074" y="3641373"/>
              <a:ext cx="730365" cy="141502"/>
            </a:xfrm>
            <a:prstGeom prst="rect">
              <a:avLst/>
            </a:prstGeom>
            <a:solidFill>
              <a:srgbClr val="DCF0DC"/>
            </a:solidFill>
            <a:ln w="1905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460772" fontAlgn="base">
                <a:lnSpc>
                  <a:spcPts val="1125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pic>
          <p:nvPicPr>
            <p:cNvPr id="218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049" y="3932663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9" name="Straight Connector 218"/>
            <p:cNvCxnSpPr/>
            <p:nvPr/>
          </p:nvCxnSpPr>
          <p:spPr bwMode="auto">
            <a:xfrm flipH="1" flipV="1">
              <a:off x="2619257" y="3782875"/>
              <a:ext cx="213537" cy="149788"/>
            </a:xfrm>
            <a:prstGeom prst="line">
              <a:avLst/>
            </a:prstGeom>
            <a:solidFill>
              <a:srgbClr val="FDFDFD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40" name="Picture 3" descr="C:\!!!!Clip_art\!!!Large_Emf_collection\Building_block_Medium_yellow_145pc.e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711" y="2514817"/>
            <a:ext cx="523748" cy="3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1" name="Picture 240" descr="C:\!!!!Clip_art\!!!Large_Emf_collection\Building_block_Large_145pc.em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797" y="2594158"/>
            <a:ext cx="523748" cy="30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TextBox 241"/>
          <p:cNvSpPr txBox="1"/>
          <p:nvPr/>
        </p:nvSpPr>
        <p:spPr>
          <a:xfrm>
            <a:off x="5876477" y="2665975"/>
            <a:ext cx="290464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EJB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6297563" y="2750005"/>
            <a:ext cx="36099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50" dirty="0">
                <a:solidFill>
                  <a:prstClr val="black"/>
                </a:solidFill>
                <a:latin typeface="Helvetica Neue" charset="0"/>
                <a:ea typeface="Helvetica Neue" charset="0"/>
                <a:cs typeface="Helvetica Neue" charset="0"/>
              </a:rPr>
              <a:t>Servlet</a:t>
            </a:r>
          </a:p>
        </p:txBody>
      </p:sp>
      <p:pic>
        <p:nvPicPr>
          <p:cNvPr id="244" name="Picture 5" descr="C:\!!!!Clip_art\!!!Large_Emf_collection\Database_green_4X_145pc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96" y="2922943"/>
            <a:ext cx="268118" cy="2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" name="Picture 5" descr="C:\!!!!Clip_art\!!!Large_Emf_collection\Database_green_4X_145pc.e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620" y="2950054"/>
            <a:ext cx="268118" cy="29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" name="Picture 29" descr="C:\Users\IBM_ADMIN\AppData\Local\Microsoft\Windows\Temporary Internet Files\Content.IE5\FHJ7I43H\MC900441809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4994" y="2473497"/>
            <a:ext cx="1846522" cy="1849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7590037" y="2290139"/>
            <a:ext cx="951782" cy="1122676"/>
            <a:chOff x="9908016" y="2265804"/>
            <a:chExt cx="1269042" cy="1496901"/>
          </a:xfrm>
        </p:grpSpPr>
        <p:pic>
          <p:nvPicPr>
            <p:cNvPr id="234" name="Picture 5" descr="C:\!!!!Clip_art\!!!Large_Emf_collection\Building_block_Medium_Green_145pc.em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7107" y="2265804"/>
              <a:ext cx="698330" cy="40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3" name="Picture 4" descr="C:\!!!!Clip_art\!!!Large_Emf_collection\Building_block_Medium_Red_145pc.em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2126" y="2470284"/>
              <a:ext cx="698330" cy="40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" name="Picture 3" descr="C:\!!!!Clip_art\!!!Large_Emf_collection\Building_block_Medium_yellow_145pc.em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7279" y="2638260"/>
              <a:ext cx="698330" cy="40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1" name="Picture 230" descr="C:\!!!!Clip_art\!!!Large_Emf_collection\Building_block_Large_145pc.em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8728" y="2744047"/>
              <a:ext cx="698330" cy="40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/>
            <p:cNvSpPr txBox="1"/>
            <p:nvPr/>
          </p:nvSpPr>
          <p:spPr>
            <a:xfrm>
              <a:off x="9994300" y="2839804"/>
              <a:ext cx="5411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µService</a:t>
              </a: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10555749" y="2951843"/>
              <a:ext cx="54117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50">
                  <a:solidFill>
                    <a:prstClr val="black"/>
                  </a:solidFill>
                  <a:latin typeface="Helvetica Neue" charset="0"/>
                  <a:ea typeface="Helvetica Neue" charset="0"/>
                  <a:cs typeface="Helvetica Neue" charset="0"/>
                </a:rPr>
                <a:t>µService</a:t>
              </a:r>
            </a:p>
          </p:txBody>
        </p:sp>
        <p:pic>
          <p:nvPicPr>
            <p:cNvPr id="236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016" y="3327407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5505" y="3235561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25781" y="3363555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5" descr="C:\!!!!Clip_art\!!!Large_Emf_collection\Database_green_4X_145pc.em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8149" y="3230418"/>
              <a:ext cx="357490" cy="399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Oval 125"/>
          <p:cNvSpPr>
            <a:spLocks noChangeAspect="1"/>
          </p:cNvSpPr>
          <p:nvPr/>
        </p:nvSpPr>
        <p:spPr>
          <a:xfrm>
            <a:off x="188061" y="924831"/>
            <a:ext cx="270000" cy="26175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</a:p>
        </p:txBody>
      </p:sp>
      <p:sp>
        <p:nvSpPr>
          <p:cNvPr id="250" name="Oval 249"/>
          <p:cNvSpPr>
            <a:spLocks noChangeAspect="1"/>
          </p:cNvSpPr>
          <p:nvPr/>
        </p:nvSpPr>
        <p:spPr>
          <a:xfrm>
            <a:off x="2312715" y="924831"/>
            <a:ext cx="270000" cy="261757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51" name="Oval 250"/>
          <p:cNvSpPr>
            <a:spLocks noChangeAspect="1"/>
          </p:cNvSpPr>
          <p:nvPr/>
        </p:nvSpPr>
        <p:spPr>
          <a:xfrm>
            <a:off x="4721218" y="924831"/>
            <a:ext cx="270000" cy="26175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252" name="Oval 251"/>
          <p:cNvSpPr>
            <a:spLocks noChangeAspect="1"/>
          </p:cNvSpPr>
          <p:nvPr/>
        </p:nvSpPr>
        <p:spPr>
          <a:xfrm>
            <a:off x="6905747" y="924831"/>
            <a:ext cx="270000" cy="26175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4</a:t>
            </a:r>
          </a:p>
        </p:txBody>
      </p:sp>
      <p:sp>
        <p:nvSpPr>
          <p:cNvPr id="2" name="Left-Right Arrow 1"/>
          <p:cNvSpPr/>
          <p:nvPr/>
        </p:nvSpPr>
        <p:spPr>
          <a:xfrm>
            <a:off x="1215342" y="4670162"/>
            <a:ext cx="6875362" cy="295156"/>
          </a:xfrm>
          <a:prstGeom prst="left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>
                <a:solidFill>
                  <a:prstClr val="white"/>
                </a:solidFill>
                <a:latin typeface="Helvetica Neue" charset="0"/>
                <a:ea typeface="Helvetica Neue" charset="0"/>
                <a:cs typeface="Helvetica Neue" charset="0"/>
              </a:rPr>
              <a:t>Cloud Affinity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027" y="4704886"/>
            <a:ext cx="10214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On-Premises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161601" y="4697651"/>
            <a:ext cx="5164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b="1" dirty="0" err="1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XaaS</a:t>
            </a:r>
            <a:endParaRPr lang="en-GB" sz="1050" b="1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599" y="201168"/>
            <a:ext cx="8449489" cy="381000"/>
          </a:xfrm>
        </p:spPr>
        <p:txBody>
          <a:bodyPr/>
          <a:lstStyle/>
          <a:p>
            <a:r>
              <a:rPr lang="en-US" dirty="0" smtClean="0"/>
              <a:t>Enterprise applications transformation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89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1319321" y="792480"/>
            <a:ext cx="6476274" cy="4219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 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386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138"/>
          <p:cNvSpPr/>
          <p:nvPr/>
        </p:nvSpPr>
        <p:spPr>
          <a:xfrm>
            <a:off x="202516" y="1971977"/>
            <a:ext cx="5449750" cy="3123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l">
              <a:defRPr sz="2000">
                <a:solidFill>
                  <a:srgbClr val="00000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pPr defTabSz="685800"/>
            <a:r>
              <a:rPr lang="en-US" sz="1650" b="1" dirty="0" smtClean="0">
                <a:solidFill>
                  <a:schemeClr val="tx1"/>
                </a:solidFill>
                <a:latin typeface="Arial"/>
              </a:rPr>
              <a:t>IBM’s Cloud capabilities</a:t>
            </a:r>
            <a:endParaRPr lang="en-US" sz="1650" b="1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</a:rPr>
              <a:t>Transformation A</a:t>
            </a:r>
            <a:r>
              <a:rPr lang="en-US" sz="1500" dirty="0" smtClean="0">
                <a:solidFill>
                  <a:schemeClr val="tx1"/>
                </a:solidFill>
                <a:latin typeface="Arial"/>
              </a:rPr>
              <a:t>dvisor </a:t>
            </a:r>
            <a:r>
              <a:rPr lang="en-US" sz="1500" dirty="0">
                <a:solidFill>
                  <a:schemeClr val="tx1"/>
                </a:solidFill>
                <a:latin typeface="Arial"/>
              </a:rPr>
              <a:t>provides guidance on where to run your critical workloads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50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</a:rPr>
              <a:t>Next generation versions of industry leading IBM Middleware and Analytics (WAS, MQ, DB2) to speed innovation and gain new insights into </a:t>
            </a:r>
            <a:r>
              <a:rPr lang="en-US" sz="1500" dirty="0" smtClean="0">
                <a:solidFill>
                  <a:schemeClr val="tx1"/>
                </a:solidFill>
                <a:latin typeface="Arial"/>
              </a:rPr>
              <a:t>data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50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500" dirty="0" smtClean="0">
                <a:solidFill>
                  <a:schemeClr val="tx1"/>
                </a:solidFill>
                <a:latin typeface="Arial"/>
              </a:rPr>
              <a:t>Vulnerability assessment</a:t>
            </a:r>
            <a:endParaRPr lang="en-US" sz="150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endParaRPr lang="en-US" sz="150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Arial"/>
              </a:rPr>
              <a:t>Elastic runtimes enable the enterprise </a:t>
            </a:r>
            <a:r>
              <a:rPr lang="en-US" sz="1500" dirty="0" smtClean="0">
                <a:solidFill>
                  <a:schemeClr val="tx1"/>
                </a:solidFill>
                <a:latin typeface="Arial"/>
              </a:rPr>
              <a:t>to </a:t>
            </a:r>
            <a:r>
              <a:rPr lang="en-US" sz="1500" dirty="0">
                <a:solidFill>
                  <a:schemeClr val="tx1"/>
                </a:solidFill>
                <a:latin typeface="Arial"/>
              </a:rPr>
              <a:t>scale up and scale down as needed</a:t>
            </a:r>
          </a:p>
        </p:txBody>
      </p:sp>
      <p:sp>
        <p:nvSpPr>
          <p:cNvPr id="37" name="Text Box 31"/>
          <p:cNvSpPr txBox="1">
            <a:spLocks noChangeArrowheads="1"/>
          </p:cNvSpPr>
          <p:nvPr/>
        </p:nvSpPr>
        <p:spPr bwMode="auto">
          <a:xfrm>
            <a:off x="164592" y="1050052"/>
            <a:ext cx="5742330" cy="86510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sz="1350" b="1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Use Case: </a:t>
            </a:r>
            <a:r>
              <a:rPr lang="en-US" sz="135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Developers need to </a:t>
            </a:r>
            <a:r>
              <a:rPr lang="en-US" sz="135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cloud enable </a:t>
            </a:r>
            <a:r>
              <a:rPr lang="en-US" sz="135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applications that meet security and regulatory needs. IBM Cloud private provides the platform for rapidly developing and deploying </a:t>
            </a:r>
            <a:r>
              <a:rPr lang="en-US" sz="135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cloud enabled </a:t>
            </a:r>
            <a:r>
              <a:rPr lang="en-US" sz="135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applications, while meeting the security and regulatory needs of the enterprise</a:t>
            </a:r>
            <a:r>
              <a:rPr lang="en-US" sz="135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.</a:t>
            </a:r>
            <a:endParaRPr lang="en-US" sz="1350" dirty="0">
              <a:solidFill>
                <a:schemeClr val="tx1"/>
              </a:solidFill>
              <a:ea typeface="MS PGothic" charset="0"/>
              <a:cs typeface="ＭＳ Ｐゴシック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59" y="1050052"/>
            <a:ext cx="1425850" cy="1738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774" y="3075253"/>
            <a:ext cx="2979671" cy="1338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499764" cy="381000"/>
          </a:xfrm>
        </p:spPr>
        <p:txBody>
          <a:bodyPr/>
          <a:lstStyle/>
          <a:p>
            <a:r>
              <a:rPr lang="en-US" dirty="0" smtClean="0"/>
              <a:t>IBM Cloud Private to cloud-enable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80718" y="1687875"/>
            <a:ext cx="2231490" cy="1569174"/>
            <a:chOff x="1133944" y="919450"/>
            <a:chExt cx="2190466" cy="15691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1133944" y="1160830"/>
              <a:ext cx="2190466" cy="1327794"/>
            </a:xfrm>
            <a:prstGeom prst="rect">
              <a:avLst/>
            </a:prstGeom>
          </p:spPr>
        </p:pic>
        <p:sp>
          <p:nvSpPr>
            <p:cNvPr id="14345" name="Rectangle 9"/>
            <p:cNvSpPr>
              <a:spLocks/>
            </p:cNvSpPr>
            <p:nvPr/>
          </p:nvSpPr>
          <p:spPr bwMode="auto">
            <a:xfrm>
              <a:off x="1152882" y="919450"/>
              <a:ext cx="216447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</a:t>
              </a:r>
              <a:r>
                <a:rPr lang="en-US" altLang="en-US" sz="1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Enabled</a:t>
              </a:r>
              <a:endParaRPr lang="en-US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7778" y="1687875"/>
            <a:ext cx="2231489" cy="1570561"/>
            <a:chOff x="6415420" y="727904"/>
            <a:chExt cx="2231489" cy="15705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6415421" y="969284"/>
              <a:ext cx="2231488" cy="1329181"/>
            </a:xfrm>
            <a:prstGeom prst="rect">
              <a:avLst/>
            </a:prstGeom>
          </p:spPr>
        </p:pic>
        <p:sp>
          <p:nvSpPr>
            <p:cNvPr id="36" name="Rectangle 9"/>
            <p:cNvSpPr>
              <a:spLocks/>
            </p:cNvSpPr>
            <p:nvPr/>
          </p:nvSpPr>
          <p:spPr bwMode="auto">
            <a:xfrm>
              <a:off x="6415420" y="727904"/>
              <a:ext cx="223148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Native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3658" y="1692776"/>
            <a:ext cx="2271691" cy="1564256"/>
            <a:chOff x="3425357" y="781095"/>
            <a:chExt cx="2229930" cy="1526871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3425357" y="781095"/>
              <a:ext cx="2229930" cy="22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 smtClean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Hybrid Cloud</a:t>
              </a:r>
              <a:endParaRPr lang="en-US" altLang="en-US" sz="1500" b="1" dirty="0">
                <a:solidFill>
                  <a:srgbClr val="00B0F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5358" y="998806"/>
              <a:ext cx="2229929" cy="1309160"/>
            </a:xfrm>
            <a:prstGeom prst="rect">
              <a:avLst/>
            </a:prstGeom>
          </p:spPr>
        </p:pic>
      </p:grpSp>
      <p:pic>
        <p:nvPicPr>
          <p:cNvPr id="25" name="Picture 8" descr="creen shot from video illustrating the use of private cloud to build cloud-native 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8" y="578533"/>
            <a:ext cx="2231489" cy="1095233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7" name="Picture 9" descr="creen shot from video illustrating the ability to update heritage apps on a privat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18" y="558801"/>
            <a:ext cx="2231490" cy="1095234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8" name="Picture 10" descr="creen shot from video illustrating the ability to integrate data from on and off pr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58" y="558801"/>
            <a:ext cx="2271691" cy="1114965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sp>
        <p:nvSpPr>
          <p:cNvPr id="30" name="Rectangle 29"/>
          <p:cNvSpPr/>
          <p:nvPr/>
        </p:nvSpPr>
        <p:spPr>
          <a:xfrm>
            <a:off x="387779" y="3449795"/>
            <a:ext cx="2231488" cy="12003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Create new cloud-native </a:t>
            </a:r>
            <a:r>
              <a:rPr lang="en-US" altLang="en-US" sz="1200" b="1" dirty="0" smtClean="0">
                <a:solidFill>
                  <a:schemeClr val="tx1"/>
                </a:solidFill>
              </a:rPr>
              <a:t>apps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en-US" sz="1000" dirty="0" smtClean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 smtClean="0">
                <a:solidFill>
                  <a:schemeClr val="tx1"/>
                </a:solidFill>
              </a:rPr>
              <a:t>Streamline </a:t>
            </a:r>
            <a:r>
              <a:rPr lang="en-US" altLang="en-US" sz="1000" dirty="0">
                <a:solidFill>
                  <a:schemeClr val="tx1"/>
                </a:solidFill>
              </a:rPr>
              <a:t>development </a:t>
            </a:r>
            <a:r>
              <a:rPr lang="en-US" altLang="en-US" sz="1000" dirty="0" smtClean="0">
                <a:solidFill>
                  <a:schemeClr val="tx1"/>
                </a:solidFill>
              </a:rPr>
              <a:t>with </a:t>
            </a:r>
            <a:r>
              <a:rPr lang="en-US" altLang="en-US" sz="1000" dirty="0">
                <a:solidFill>
                  <a:schemeClr val="tx1"/>
                </a:solidFill>
              </a:rPr>
              <a:t>built-in </a:t>
            </a:r>
            <a:r>
              <a:rPr lang="en-US" altLang="en-US" sz="1000" dirty="0" smtClean="0">
                <a:solidFill>
                  <a:schemeClr val="tx1"/>
                </a:solidFill>
              </a:rPr>
              <a:t>micro-services</a:t>
            </a:r>
            <a:r>
              <a:rPr lang="en-US" altLang="en-US" sz="1000" dirty="0">
                <a:solidFill>
                  <a:schemeClr val="tx1"/>
                </a:solidFill>
              </a:rPr>
              <a:t>, runtimes, containers and Kubernetes orchestration </a:t>
            </a:r>
            <a:r>
              <a:rPr lang="en-US" altLang="en-US" sz="1000" dirty="0" smtClean="0">
                <a:solidFill>
                  <a:schemeClr val="tx1"/>
                </a:solidFill>
              </a:rPr>
              <a:t>plus </a:t>
            </a:r>
            <a:r>
              <a:rPr lang="en-US" altLang="en-US" sz="1000" dirty="0">
                <a:solidFill>
                  <a:schemeClr val="tx1"/>
                </a:solidFill>
              </a:rPr>
              <a:t>integrated </a:t>
            </a:r>
            <a:r>
              <a:rPr lang="en-US" altLang="en-US" sz="1000" dirty="0" smtClean="0">
                <a:solidFill>
                  <a:schemeClr val="tx1"/>
                </a:solidFill>
              </a:rPr>
              <a:t>management</a:t>
            </a:r>
            <a:r>
              <a:rPr lang="en-US" altLang="en-US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80717" y="3454185"/>
            <a:ext cx="2224309" cy="115416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Modernize your heritage apps on cloud</a:t>
            </a: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Move your apps as-is to the cloud or re-factor an app and use it in new development and application workload models.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66476" y="3449795"/>
            <a:ext cx="2278873" cy="100027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Open your data center to work with cloud services</a:t>
            </a:r>
            <a:endParaRPr lang="en-US" altLang="en-US" sz="1200" b="1" dirty="0">
              <a:solidFill>
                <a:schemeClr val="tx1"/>
              </a:solidFill>
              <a:hlinkClick r:id="rId10"/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Protect and leverage your in-house data and pull in external sources to fuel your apps.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64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247650" y="1055688"/>
            <a:ext cx="1627188" cy="9953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" name="Rounded Rectangle 3"/>
          <p:cNvSpPr>
            <a:spLocks noChangeArrowheads="1"/>
          </p:cNvSpPr>
          <p:nvPr/>
        </p:nvSpPr>
        <p:spPr bwMode="auto">
          <a:xfrm>
            <a:off x="3922713" y="1076325"/>
            <a:ext cx="4851400" cy="1689100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64519" name="AutoShape 44"/>
          <p:cNvSpPr>
            <a:spLocks noChangeArrowheads="1"/>
          </p:cNvSpPr>
          <p:nvPr/>
        </p:nvSpPr>
        <p:spPr bwMode="auto">
          <a:xfrm>
            <a:off x="301625" y="13239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Apps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7483475" y="3687763"/>
            <a:ext cx="1193800" cy="771525"/>
            <a:chOff x="6638675" y="3241116"/>
            <a:chExt cx="1194558" cy="770497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grpSp>
          <p:nvGrpSpPr>
            <p:cNvPr id="58411" name="Group 29"/>
            <p:cNvGrpSpPr>
              <a:grpSpLocks/>
            </p:cNvGrpSpPr>
            <p:nvPr/>
          </p:nvGrpSpPr>
          <p:grpSpPr bwMode="auto">
            <a:xfrm>
              <a:off x="6725444" y="3278188"/>
              <a:ext cx="1095375" cy="733425"/>
              <a:chOff x="609600" y="2066414"/>
              <a:chExt cx="883635" cy="775211"/>
            </a:xfrm>
          </p:grpSpPr>
          <p:pic>
            <p:nvPicPr>
              <p:cNvPr id="20" name="Picture 46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609600" y="2066414"/>
                <a:ext cx="567440" cy="775211"/>
              </a:xfrm>
              <a:prstGeom prst="rect">
                <a:avLst/>
              </a:prstGeom>
            </p:spPr>
          </p:pic>
          <p:pic>
            <p:nvPicPr>
              <p:cNvPr id="21" name="Picture 4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925795" y="2066414"/>
                <a:ext cx="567440" cy="775211"/>
              </a:xfrm>
              <a:prstGeom prst="rect">
                <a:avLst/>
              </a:prstGeom>
            </p:spPr>
          </p:pic>
        </p:grpSp>
        <p:sp>
          <p:nvSpPr>
            <p:cNvPr id="35" name="Text Box 125"/>
            <p:cNvSpPr txBox="1">
              <a:spLocks noChangeArrowheads="1"/>
            </p:cNvSpPr>
            <p:nvPr/>
          </p:nvSpPr>
          <p:spPr bwMode="auto">
            <a:xfrm>
              <a:off x="6638675" y="3241116"/>
              <a:ext cx="1194558" cy="245734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000" b="1" dirty="0">
                  <a:solidFill>
                    <a:srgbClr val="0A589C"/>
                  </a:solidFill>
                  <a:latin typeface="Arial" pitchFamily="34" charset="0"/>
                  <a:ea typeface="MS PGothic" pitchFamily="34" charset="-128"/>
                </a:rPr>
                <a:t>Traditional Apps</a:t>
              </a:r>
            </a:p>
          </p:txBody>
        </p:sp>
      </p:grpSp>
      <p:sp>
        <p:nvSpPr>
          <p:cNvPr id="53" name="AutoShape 44"/>
          <p:cNvSpPr>
            <a:spLocks noChangeArrowheads="1"/>
          </p:cNvSpPr>
          <p:nvPr/>
        </p:nvSpPr>
        <p:spPr bwMode="auto">
          <a:xfrm>
            <a:off x="385763" y="14001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Apps</a:t>
            </a:r>
          </a:p>
        </p:txBody>
      </p:sp>
      <p:sp>
        <p:nvSpPr>
          <p:cNvPr id="54" name="AutoShape 44"/>
          <p:cNvSpPr>
            <a:spLocks noChangeArrowheads="1"/>
          </p:cNvSpPr>
          <p:nvPr/>
        </p:nvSpPr>
        <p:spPr bwMode="auto">
          <a:xfrm>
            <a:off x="479425" y="14843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Native </a:t>
            </a: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Apps</a:t>
            </a:r>
          </a:p>
        </p:txBody>
      </p:sp>
      <p:sp>
        <p:nvSpPr>
          <p:cNvPr id="57" name="AutoShape 44"/>
          <p:cNvSpPr>
            <a:spLocks noChangeArrowheads="1"/>
          </p:cNvSpPr>
          <p:nvPr/>
        </p:nvSpPr>
        <p:spPr bwMode="auto">
          <a:xfrm>
            <a:off x="5529263" y="13239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Transactions</a:t>
            </a:r>
          </a:p>
        </p:txBody>
      </p:sp>
      <p:sp>
        <p:nvSpPr>
          <p:cNvPr id="59" name="Text Box 123"/>
          <p:cNvSpPr txBox="1">
            <a:spLocks noChangeArrowheads="1"/>
          </p:cNvSpPr>
          <p:nvPr/>
        </p:nvSpPr>
        <p:spPr bwMode="auto">
          <a:xfrm>
            <a:off x="7861300" y="2320925"/>
            <a:ext cx="900113" cy="400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Private</a:t>
            </a: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On-Premise</a:t>
            </a:r>
          </a:p>
        </p:txBody>
      </p:sp>
      <p:sp>
        <p:nvSpPr>
          <p:cNvPr id="60" name="AutoShape 44"/>
          <p:cNvSpPr>
            <a:spLocks noChangeArrowheads="1"/>
          </p:cNvSpPr>
          <p:nvPr/>
        </p:nvSpPr>
        <p:spPr bwMode="auto">
          <a:xfrm>
            <a:off x="3965575" y="178276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EAI (WS)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252413" y="2138363"/>
            <a:ext cx="1627187" cy="6270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65000"/>
                </a:schemeClr>
              </a:solidFill>
            </a:endParaRPr>
          </a:p>
        </p:txBody>
      </p:sp>
      <p:pic>
        <p:nvPicPr>
          <p:cNvPr id="58385" name="Picture 111" descr="Faceboo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63" y="2430463"/>
            <a:ext cx="3651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6" name="Picture 112" descr="Twit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00" y="2425700"/>
            <a:ext cx="41751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87" name="Picture 7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138" y="2166938"/>
            <a:ext cx="2476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24"/>
          <p:cNvSpPr txBox="1">
            <a:spLocks noChangeArrowheads="1"/>
          </p:cNvSpPr>
          <p:nvPr/>
        </p:nvSpPr>
        <p:spPr bwMode="auto">
          <a:xfrm>
            <a:off x="1254125" y="2466975"/>
            <a:ext cx="568325" cy="2460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Public</a:t>
            </a:r>
          </a:p>
        </p:txBody>
      </p:sp>
      <p:sp>
        <p:nvSpPr>
          <p:cNvPr id="58389" name="Line 108"/>
          <p:cNvSpPr>
            <a:spLocks noChangeShapeType="1"/>
          </p:cNvSpPr>
          <p:nvPr/>
        </p:nvSpPr>
        <p:spPr bwMode="auto">
          <a:xfrm flipV="1">
            <a:off x="823913" y="1743075"/>
            <a:ext cx="149225" cy="52070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0" name="Line 109"/>
          <p:cNvSpPr>
            <a:spLocks noChangeShapeType="1"/>
          </p:cNvSpPr>
          <p:nvPr/>
        </p:nvSpPr>
        <p:spPr bwMode="auto">
          <a:xfrm>
            <a:off x="7105650" y="1260475"/>
            <a:ext cx="0" cy="132080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AutoShape 44"/>
          <p:cNvSpPr>
            <a:spLocks noChangeArrowheads="1"/>
          </p:cNvSpPr>
          <p:nvPr/>
        </p:nvSpPr>
        <p:spPr bwMode="auto">
          <a:xfrm>
            <a:off x="7339013" y="13573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Records</a:t>
            </a:r>
          </a:p>
        </p:txBody>
      </p:sp>
      <p:sp>
        <p:nvSpPr>
          <p:cNvPr id="67" name="AutoShape 44"/>
          <p:cNvSpPr>
            <a:spLocks noChangeArrowheads="1"/>
          </p:cNvSpPr>
          <p:nvPr/>
        </p:nvSpPr>
        <p:spPr bwMode="auto">
          <a:xfrm>
            <a:off x="7346950" y="1703388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Master Data</a:t>
            </a:r>
          </a:p>
        </p:txBody>
      </p:sp>
      <p:sp>
        <p:nvSpPr>
          <p:cNvPr id="68" name="AutoShape 44"/>
          <p:cNvSpPr>
            <a:spLocks noChangeArrowheads="1"/>
          </p:cNvSpPr>
          <p:nvPr/>
        </p:nvSpPr>
        <p:spPr bwMode="auto">
          <a:xfrm>
            <a:off x="7337425" y="204946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Transaction Data</a:t>
            </a:r>
          </a:p>
        </p:txBody>
      </p:sp>
      <p:sp>
        <p:nvSpPr>
          <p:cNvPr id="71" name="AutoShape 44"/>
          <p:cNvSpPr>
            <a:spLocks noChangeArrowheads="1"/>
          </p:cNvSpPr>
          <p:nvPr/>
        </p:nvSpPr>
        <p:spPr bwMode="auto">
          <a:xfrm>
            <a:off x="5540375" y="2063750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Applications</a:t>
            </a:r>
          </a:p>
        </p:txBody>
      </p:sp>
      <p:sp>
        <p:nvSpPr>
          <p:cNvPr id="58395" name="Line 108"/>
          <p:cNvSpPr>
            <a:spLocks noChangeShapeType="1"/>
          </p:cNvSpPr>
          <p:nvPr/>
        </p:nvSpPr>
        <p:spPr bwMode="auto">
          <a:xfrm flipH="1" flipV="1">
            <a:off x="6211888" y="1582738"/>
            <a:ext cx="0" cy="481012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6" name="Line 108"/>
          <p:cNvSpPr>
            <a:spLocks noChangeShapeType="1"/>
          </p:cNvSpPr>
          <p:nvPr/>
        </p:nvSpPr>
        <p:spPr bwMode="auto">
          <a:xfrm>
            <a:off x="5300663" y="1920875"/>
            <a:ext cx="239712" cy="271463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7" name="Line 108"/>
          <p:cNvSpPr>
            <a:spLocks noChangeShapeType="1"/>
          </p:cNvSpPr>
          <p:nvPr/>
        </p:nvSpPr>
        <p:spPr bwMode="auto">
          <a:xfrm>
            <a:off x="1822450" y="1616075"/>
            <a:ext cx="2143125" cy="30480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06400" y="4397375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1200" dirty="0"/>
              <a:t>Very fast life cycle</a:t>
            </a:r>
          </a:p>
          <a:p>
            <a:r>
              <a:rPr lang="en-US" altLang="en-US" sz="1200" dirty="0"/>
              <a:t>Speed of deploy and execution</a:t>
            </a:r>
          </a:p>
          <a:p>
            <a:r>
              <a:rPr lang="en-US" altLang="en-US" sz="1200" dirty="0"/>
              <a:t>Scale for the unpredictable </a:t>
            </a:r>
          </a:p>
        </p:txBody>
      </p:sp>
      <p:pic>
        <p:nvPicPr>
          <p:cNvPr id="2051" name="Picture 3" descr="C:\Users\IBM_ADMIN\AppData\Local\Microsoft\Windows\Temporary Internet Files\Content.IE5\5M7FF32U\MC900442016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113" y="3775075"/>
            <a:ext cx="792162" cy="792163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6096000" y="4397375"/>
            <a:ext cx="27066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1200" dirty="0"/>
              <a:t>More stable and predictable life cycle</a:t>
            </a:r>
          </a:p>
          <a:p>
            <a:r>
              <a:rPr lang="en-US" altLang="en-US" sz="1200" dirty="0" smtClean="0"/>
              <a:t>WS </a:t>
            </a:r>
            <a:r>
              <a:rPr lang="en-US" altLang="en-US" sz="1200" dirty="0"/>
              <a:t>exposure for up stream levels</a:t>
            </a:r>
          </a:p>
          <a:p>
            <a:r>
              <a:rPr lang="en-US" altLang="en-US" sz="1200" dirty="0" smtClean="0"/>
              <a:t>No Elastic </a:t>
            </a:r>
            <a:r>
              <a:rPr lang="en-US" altLang="en-US" sz="1200" dirty="0"/>
              <a:t>behavior</a:t>
            </a:r>
          </a:p>
        </p:txBody>
      </p:sp>
      <p:grpSp>
        <p:nvGrpSpPr>
          <p:cNvPr id="83" name="Group 7"/>
          <p:cNvGrpSpPr>
            <a:grpSpLocks noChangeAspect="1"/>
          </p:cNvGrpSpPr>
          <p:nvPr/>
        </p:nvGrpSpPr>
        <p:grpSpPr>
          <a:xfrm>
            <a:off x="6546672" y="3724884"/>
            <a:ext cx="1023517" cy="615023"/>
            <a:chOff x="4029075" y="2422525"/>
            <a:chExt cx="1085851" cy="869951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sp>
          <p:nvSpPr>
            <p:cNvPr id="84" name="Freeform 5"/>
            <p:cNvSpPr>
              <a:spLocks/>
            </p:cNvSpPr>
            <p:nvPr/>
          </p:nvSpPr>
          <p:spPr bwMode="auto">
            <a:xfrm>
              <a:off x="4246563" y="2422525"/>
              <a:ext cx="606425" cy="357188"/>
            </a:xfrm>
            <a:custGeom>
              <a:avLst/>
              <a:gdLst>
                <a:gd name="T0" fmla="*/ 146 w 160"/>
                <a:gd name="T1" fmla="*/ 94 h 94"/>
                <a:gd name="T2" fmla="*/ 132 w 160"/>
                <a:gd name="T3" fmla="*/ 80 h 94"/>
                <a:gd name="T4" fmla="*/ 80 w 160"/>
                <a:gd name="T5" fmla="*/ 28 h 94"/>
                <a:gd name="T6" fmla="*/ 28 w 160"/>
                <a:gd name="T7" fmla="*/ 80 h 94"/>
                <a:gd name="T8" fmla="*/ 14 w 160"/>
                <a:gd name="T9" fmla="*/ 94 h 94"/>
                <a:gd name="T10" fmla="*/ 0 w 160"/>
                <a:gd name="T11" fmla="*/ 80 h 94"/>
                <a:gd name="T12" fmla="*/ 80 w 160"/>
                <a:gd name="T13" fmla="*/ 0 h 94"/>
                <a:gd name="T14" fmla="*/ 160 w 160"/>
                <a:gd name="T15" fmla="*/ 80 h 94"/>
                <a:gd name="T16" fmla="*/ 146 w 160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4">
                  <a:moveTo>
                    <a:pt x="146" y="94"/>
                  </a:moveTo>
                  <a:cubicBezTo>
                    <a:pt x="139" y="94"/>
                    <a:pt x="132" y="88"/>
                    <a:pt x="132" y="80"/>
                  </a:cubicBezTo>
                  <a:cubicBezTo>
                    <a:pt x="132" y="51"/>
                    <a:pt x="109" y="28"/>
                    <a:pt x="80" y="28"/>
                  </a:cubicBezTo>
                  <a:cubicBezTo>
                    <a:pt x="51" y="28"/>
                    <a:pt x="28" y="51"/>
                    <a:pt x="28" y="80"/>
                  </a:cubicBezTo>
                  <a:cubicBezTo>
                    <a:pt x="28" y="88"/>
                    <a:pt x="22" y="94"/>
                    <a:pt x="14" y="94"/>
                  </a:cubicBezTo>
                  <a:cubicBezTo>
                    <a:pt x="6" y="94"/>
                    <a:pt x="0" y="88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88"/>
                    <a:pt x="154" y="94"/>
                    <a:pt x="146" y="94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5" name="Freeform 6"/>
            <p:cNvSpPr>
              <a:spLocks/>
            </p:cNvSpPr>
            <p:nvPr/>
          </p:nvSpPr>
          <p:spPr bwMode="auto">
            <a:xfrm>
              <a:off x="4029075" y="2678113"/>
              <a:ext cx="831850" cy="614363"/>
            </a:xfrm>
            <a:custGeom>
              <a:avLst/>
              <a:gdLst>
                <a:gd name="T0" fmla="*/ 205 w 219"/>
                <a:gd name="T1" fmla="*/ 162 h 162"/>
                <a:gd name="T2" fmla="*/ 81 w 219"/>
                <a:gd name="T3" fmla="*/ 162 h 162"/>
                <a:gd name="T4" fmla="*/ 0 w 219"/>
                <a:gd name="T5" fmla="*/ 81 h 162"/>
                <a:gd name="T6" fmla="*/ 81 w 219"/>
                <a:gd name="T7" fmla="*/ 0 h 162"/>
                <a:gd name="T8" fmla="*/ 138 w 219"/>
                <a:gd name="T9" fmla="*/ 25 h 162"/>
                <a:gd name="T10" fmla="*/ 138 w 219"/>
                <a:gd name="T11" fmla="*/ 45 h 162"/>
                <a:gd name="T12" fmla="*/ 118 w 219"/>
                <a:gd name="T13" fmla="*/ 44 h 162"/>
                <a:gd name="T14" fmla="*/ 81 w 219"/>
                <a:gd name="T15" fmla="*/ 29 h 162"/>
                <a:gd name="T16" fmla="*/ 28 w 219"/>
                <a:gd name="T17" fmla="*/ 81 h 162"/>
                <a:gd name="T18" fmla="*/ 81 w 219"/>
                <a:gd name="T19" fmla="*/ 134 h 162"/>
                <a:gd name="T20" fmla="*/ 205 w 219"/>
                <a:gd name="T21" fmla="*/ 134 h 162"/>
                <a:gd name="T22" fmla="*/ 219 w 219"/>
                <a:gd name="T23" fmla="*/ 148 h 162"/>
                <a:gd name="T24" fmla="*/ 205 w 21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162">
                  <a:moveTo>
                    <a:pt x="205" y="162"/>
                  </a:moveTo>
                  <a:cubicBezTo>
                    <a:pt x="81" y="162"/>
                    <a:pt x="81" y="162"/>
                    <a:pt x="81" y="162"/>
                  </a:cubicBezTo>
                  <a:cubicBezTo>
                    <a:pt x="36" y="162"/>
                    <a:pt x="0" y="126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02" y="0"/>
                    <a:pt x="123" y="9"/>
                    <a:pt x="138" y="25"/>
                  </a:cubicBezTo>
                  <a:cubicBezTo>
                    <a:pt x="144" y="30"/>
                    <a:pt x="144" y="39"/>
                    <a:pt x="138" y="45"/>
                  </a:cubicBezTo>
                  <a:cubicBezTo>
                    <a:pt x="133" y="50"/>
                    <a:pt x="124" y="50"/>
                    <a:pt x="118" y="44"/>
                  </a:cubicBezTo>
                  <a:cubicBezTo>
                    <a:pt x="108" y="34"/>
                    <a:pt x="95" y="29"/>
                    <a:pt x="81" y="29"/>
                  </a:cubicBezTo>
                  <a:cubicBezTo>
                    <a:pt x="51" y="29"/>
                    <a:pt x="28" y="52"/>
                    <a:pt x="28" y="81"/>
                  </a:cubicBezTo>
                  <a:cubicBezTo>
                    <a:pt x="28" y="110"/>
                    <a:pt x="51" y="134"/>
                    <a:pt x="81" y="134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12" y="134"/>
                    <a:pt x="219" y="140"/>
                    <a:pt x="219" y="148"/>
                  </a:cubicBezTo>
                  <a:cubicBezTo>
                    <a:pt x="219" y="156"/>
                    <a:pt x="212" y="162"/>
                    <a:pt x="205" y="162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6" name="Freeform 7"/>
            <p:cNvSpPr>
              <a:spLocks/>
            </p:cNvSpPr>
            <p:nvPr/>
          </p:nvSpPr>
          <p:spPr bwMode="auto">
            <a:xfrm>
              <a:off x="4503738" y="2678113"/>
              <a:ext cx="611188" cy="614363"/>
            </a:xfrm>
            <a:custGeom>
              <a:avLst/>
              <a:gdLst>
                <a:gd name="T0" fmla="*/ 80 w 161"/>
                <a:gd name="T1" fmla="*/ 162 h 162"/>
                <a:gd name="T2" fmla="*/ 17 w 161"/>
                <a:gd name="T3" fmla="*/ 132 h 162"/>
                <a:gd name="T4" fmla="*/ 3 w 161"/>
                <a:gd name="T5" fmla="*/ 107 h 162"/>
                <a:gd name="T6" fmla="*/ 12 w 161"/>
                <a:gd name="T7" fmla="*/ 89 h 162"/>
                <a:gd name="T8" fmla="*/ 30 w 161"/>
                <a:gd name="T9" fmla="*/ 98 h 162"/>
                <a:gd name="T10" fmla="*/ 39 w 161"/>
                <a:gd name="T11" fmla="*/ 114 h 162"/>
                <a:gd name="T12" fmla="*/ 80 w 161"/>
                <a:gd name="T13" fmla="*/ 134 h 162"/>
                <a:gd name="T14" fmla="*/ 132 w 161"/>
                <a:gd name="T15" fmla="*/ 81 h 162"/>
                <a:gd name="T16" fmla="*/ 80 w 161"/>
                <a:gd name="T17" fmla="*/ 29 h 162"/>
                <a:gd name="T18" fmla="*/ 66 w 161"/>
                <a:gd name="T19" fmla="*/ 15 h 162"/>
                <a:gd name="T20" fmla="*/ 80 w 161"/>
                <a:gd name="T21" fmla="*/ 0 h 162"/>
                <a:gd name="T22" fmla="*/ 161 w 161"/>
                <a:gd name="T23" fmla="*/ 81 h 162"/>
                <a:gd name="T24" fmla="*/ 80 w 161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2">
                  <a:moveTo>
                    <a:pt x="80" y="162"/>
                  </a:moveTo>
                  <a:cubicBezTo>
                    <a:pt x="55" y="162"/>
                    <a:pt x="32" y="151"/>
                    <a:pt x="17" y="132"/>
                  </a:cubicBezTo>
                  <a:cubicBezTo>
                    <a:pt x="11" y="125"/>
                    <a:pt x="6" y="116"/>
                    <a:pt x="3" y="107"/>
                  </a:cubicBezTo>
                  <a:cubicBezTo>
                    <a:pt x="0" y="100"/>
                    <a:pt x="4" y="92"/>
                    <a:pt x="12" y="89"/>
                  </a:cubicBezTo>
                  <a:cubicBezTo>
                    <a:pt x="19" y="87"/>
                    <a:pt x="27" y="91"/>
                    <a:pt x="30" y="98"/>
                  </a:cubicBezTo>
                  <a:cubicBezTo>
                    <a:pt x="32" y="104"/>
                    <a:pt x="35" y="110"/>
                    <a:pt x="39" y="114"/>
                  </a:cubicBezTo>
                  <a:cubicBezTo>
                    <a:pt x="49" y="127"/>
                    <a:pt x="64" y="134"/>
                    <a:pt x="80" y="134"/>
                  </a:cubicBezTo>
                  <a:cubicBezTo>
                    <a:pt x="109" y="134"/>
                    <a:pt x="132" y="110"/>
                    <a:pt x="132" y="81"/>
                  </a:cubicBezTo>
                  <a:cubicBezTo>
                    <a:pt x="132" y="52"/>
                    <a:pt x="109" y="29"/>
                    <a:pt x="80" y="29"/>
                  </a:cubicBezTo>
                  <a:cubicBezTo>
                    <a:pt x="72" y="29"/>
                    <a:pt x="66" y="22"/>
                    <a:pt x="66" y="15"/>
                  </a:cubicBezTo>
                  <a:cubicBezTo>
                    <a:pt x="66" y="7"/>
                    <a:pt x="72" y="0"/>
                    <a:pt x="80" y="0"/>
                  </a:cubicBezTo>
                  <a:cubicBezTo>
                    <a:pt x="124" y="0"/>
                    <a:pt x="161" y="37"/>
                    <a:pt x="161" y="81"/>
                  </a:cubicBezTo>
                  <a:cubicBezTo>
                    <a:pt x="161" y="126"/>
                    <a:pt x="124" y="162"/>
                    <a:pt x="80" y="162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grpSp>
        <p:nvGrpSpPr>
          <p:cNvPr id="87" name="Group 7"/>
          <p:cNvGrpSpPr>
            <a:grpSpLocks noChangeAspect="1"/>
          </p:cNvGrpSpPr>
          <p:nvPr/>
        </p:nvGrpSpPr>
        <p:grpSpPr>
          <a:xfrm>
            <a:off x="554510" y="3699119"/>
            <a:ext cx="1023517" cy="615023"/>
            <a:chOff x="4029075" y="2422525"/>
            <a:chExt cx="1085851" cy="869951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sp>
          <p:nvSpPr>
            <p:cNvPr id="88" name="Freeform 5"/>
            <p:cNvSpPr>
              <a:spLocks/>
            </p:cNvSpPr>
            <p:nvPr/>
          </p:nvSpPr>
          <p:spPr bwMode="auto">
            <a:xfrm>
              <a:off x="4246563" y="2422525"/>
              <a:ext cx="606425" cy="357188"/>
            </a:xfrm>
            <a:custGeom>
              <a:avLst/>
              <a:gdLst>
                <a:gd name="T0" fmla="*/ 146 w 160"/>
                <a:gd name="T1" fmla="*/ 94 h 94"/>
                <a:gd name="T2" fmla="*/ 132 w 160"/>
                <a:gd name="T3" fmla="*/ 80 h 94"/>
                <a:gd name="T4" fmla="*/ 80 w 160"/>
                <a:gd name="T5" fmla="*/ 28 h 94"/>
                <a:gd name="T6" fmla="*/ 28 w 160"/>
                <a:gd name="T7" fmla="*/ 80 h 94"/>
                <a:gd name="T8" fmla="*/ 14 w 160"/>
                <a:gd name="T9" fmla="*/ 94 h 94"/>
                <a:gd name="T10" fmla="*/ 0 w 160"/>
                <a:gd name="T11" fmla="*/ 80 h 94"/>
                <a:gd name="T12" fmla="*/ 80 w 160"/>
                <a:gd name="T13" fmla="*/ 0 h 94"/>
                <a:gd name="T14" fmla="*/ 160 w 160"/>
                <a:gd name="T15" fmla="*/ 80 h 94"/>
                <a:gd name="T16" fmla="*/ 146 w 160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4">
                  <a:moveTo>
                    <a:pt x="146" y="94"/>
                  </a:moveTo>
                  <a:cubicBezTo>
                    <a:pt x="139" y="94"/>
                    <a:pt x="132" y="88"/>
                    <a:pt x="132" y="80"/>
                  </a:cubicBezTo>
                  <a:cubicBezTo>
                    <a:pt x="132" y="51"/>
                    <a:pt x="109" y="28"/>
                    <a:pt x="80" y="28"/>
                  </a:cubicBezTo>
                  <a:cubicBezTo>
                    <a:pt x="51" y="28"/>
                    <a:pt x="28" y="51"/>
                    <a:pt x="28" y="80"/>
                  </a:cubicBezTo>
                  <a:cubicBezTo>
                    <a:pt x="28" y="88"/>
                    <a:pt x="22" y="94"/>
                    <a:pt x="14" y="94"/>
                  </a:cubicBezTo>
                  <a:cubicBezTo>
                    <a:pt x="6" y="94"/>
                    <a:pt x="0" y="88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88"/>
                    <a:pt x="154" y="94"/>
                    <a:pt x="146" y="94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029075" y="2678113"/>
              <a:ext cx="831850" cy="614363"/>
            </a:xfrm>
            <a:custGeom>
              <a:avLst/>
              <a:gdLst>
                <a:gd name="T0" fmla="*/ 205 w 219"/>
                <a:gd name="T1" fmla="*/ 162 h 162"/>
                <a:gd name="T2" fmla="*/ 81 w 219"/>
                <a:gd name="T3" fmla="*/ 162 h 162"/>
                <a:gd name="T4" fmla="*/ 0 w 219"/>
                <a:gd name="T5" fmla="*/ 81 h 162"/>
                <a:gd name="T6" fmla="*/ 81 w 219"/>
                <a:gd name="T7" fmla="*/ 0 h 162"/>
                <a:gd name="T8" fmla="*/ 138 w 219"/>
                <a:gd name="T9" fmla="*/ 25 h 162"/>
                <a:gd name="T10" fmla="*/ 138 w 219"/>
                <a:gd name="T11" fmla="*/ 45 h 162"/>
                <a:gd name="T12" fmla="*/ 118 w 219"/>
                <a:gd name="T13" fmla="*/ 44 h 162"/>
                <a:gd name="T14" fmla="*/ 81 w 219"/>
                <a:gd name="T15" fmla="*/ 29 h 162"/>
                <a:gd name="T16" fmla="*/ 28 w 219"/>
                <a:gd name="T17" fmla="*/ 81 h 162"/>
                <a:gd name="T18" fmla="*/ 81 w 219"/>
                <a:gd name="T19" fmla="*/ 134 h 162"/>
                <a:gd name="T20" fmla="*/ 205 w 219"/>
                <a:gd name="T21" fmla="*/ 134 h 162"/>
                <a:gd name="T22" fmla="*/ 219 w 219"/>
                <a:gd name="T23" fmla="*/ 148 h 162"/>
                <a:gd name="T24" fmla="*/ 205 w 21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162">
                  <a:moveTo>
                    <a:pt x="205" y="162"/>
                  </a:moveTo>
                  <a:cubicBezTo>
                    <a:pt x="81" y="162"/>
                    <a:pt x="81" y="162"/>
                    <a:pt x="81" y="162"/>
                  </a:cubicBezTo>
                  <a:cubicBezTo>
                    <a:pt x="36" y="162"/>
                    <a:pt x="0" y="126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02" y="0"/>
                    <a:pt x="123" y="9"/>
                    <a:pt x="138" y="25"/>
                  </a:cubicBezTo>
                  <a:cubicBezTo>
                    <a:pt x="144" y="30"/>
                    <a:pt x="144" y="39"/>
                    <a:pt x="138" y="45"/>
                  </a:cubicBezTo>
                  <a:cubicBezTo>
                    <a:pt x="133" y="50"/>
                    <a:pt x="124" y="50"/>
                    <a:pt x="118" y="44"/>
                  </a:cubicBezTo>
                  <a:cubicBezTo>
                    <a:pt x="108" y="34"/>
                    <a:pt x="95" y="29"/>
                    <a:pt x="81" y="29"/>
                  </a:cubicBezTo>
                  <a:cubicBezTo>
                    <a:pt x="51" y="29"/>
                    <a:pt x="28" y="52"/>
                    <a:pt x="28" y="81"/>
                  </a:cubicBezTo>
                  <a:cubicBezTo>
                    <a:pt x="28" y="110"/>
                    <a:pt x="51" y="134"/>
                    <a:pt x="81" y="134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12" y="134"/>
                    <a:pt x="219" y="140"/>
                    <a:pt x="219" y="148"/>
                  </a:cubicBezTo>
                  <a:cubicBezTo>
                    <a:pt x="219" y="156"/>
                    <a:pt x="212" y="162"/>
                    <a:pt x="205" y="162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4503738" y="2678113"/>
              <a:ext cx="611188" cy="614363"/>
            </a:xfrm>
            <a:custGeom>
              <a:avLst/>
              <a:gdLst>
                <a:gd name="T0" fmla="*/ 80 w 161"/>
                <a:gd name="T1" fmla="*/ 162 h 162"/>
                <a:gd name="T2" fmla="*/ 17 w 161"/>
                <a:gd name="T3" fmla="*/ 132 h 162"/>
                <a:gd name="T4" fmla="*/ 3 w 161"/>
                <a:gd name="T5" fmla="*/ 107 h 162"/>
                <a:gd name="T6" fmla="*/ 12 w 161"/>
                <a:gd name="T7" fmla="*/ 89 h 162"/>
                <a:gd name="T8" fmla="*/ 30 w 161"/>
                <a:gd name="T9" fmla="*/ 98 h 162"/>
                <a:gd name="T10" fmla="*/ 39 w 161"/>
                <a:gd name="T11" fmla="*/ 114 h 162"/>
                <a:gd name="T12" fmla="*/ 80 w 161"/>
                <a:gd name="T13" fmla="*/ 134 h 162"/>
                <a:gd name="T14" fmla="*/ 132 w 161"/>
                <a:gd name="T15" fmla="*/ 81 h 162"/>
                <a:gd name="T16" fmla="*/ 80 w 161"/>
                <a:gd name="T17" fmla="*/ 29 h 162"/>
                <a:gd name="T18" fmla="*/ 66 w 161"/>
                <a:gd name="T19" fmla="*/ 15 h 162"/>
                <a:gd name="T20" fmla="*/ 80 w 161"/>
                <a:gd name="T21" fmla="*/ 0 h 162"/>
                <a:gd name="T22" fmla="*/ 161 w 161"/>
                <a:gd name="T23" fmla="*/ 81 h 162"/>
                <a:gd name="T24" fmla="*/ 80 w 161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2">
                  <a:moveTo>
                    <a:pt x="80" y="162"/>
                  </a:moveTo>
                  <a:cubicBezTo>
                    <a:pt x="55" y="162"/>
                    <a:pt x="32" y="151"/>
                    <a:pt x="17" y="132"/>
                  </a:cubicBezTo>
                  <a:cubicBezTo>
                    <a:pt x="11" y="125"/>
                    <a:pt x="6" y="116"/>
                    <a:pt x="3" y="107"/>
                  </a:cubicBezTo>
                  <a:cubicBezTo>
                    <a:pt x="0" y="100"/>
                    <a:pt x="4" y="92"/>
                    <a:pt x="12" y="89"/>
                  </a:cubicBezTo>
                  <a:cubicBezTo>
                    <a:pt x="19" y="87"/>
                    <a:pt x="27" y="91"/>
                    <a:pt x="30" y="98"/>
                  </a:cubicBezTo>
                  <a:cubicBezTo>
                    <a:pt x="32" y="104"/>
                    <a:pt x="35" y="110"/>
                    <a:pt x="39" y="114"/>
                  </a:cubicBezTo>
                  <a:cubicBezTo>
                    <a:pt x="49" y="127"/>
                    <a:pt x="64" y="134"/>
                    <a:pt x="80" y="134"/>
                  </a:cubicBezTo>
                  <a:cubicBezTo>
                    <a:pt x="109" y="134"/>
                    <a:pt x="132" y="110"/>
                    <a:pt x="132" y="81"/>
                  </a:cubicBezTo>
                  <a:cubicBezTo>
                    <a:pt x="132" y="52"/>
                    <a:pt x="109" y="29"/>
                    <a:pt x="80" y="29"/>
                  </a:cubicBezTo>
                  <a:cubicBezTo>
                    <a:pt x="72" y="29"/>
                    <a:pt x="66" y="22"/>
                    <a:pt x="66" y="15"/>
                  </a:cubicBezTo>
                  <a:cubicBezTo>
                    <a:pt x="66" y="7"/>
                    <a:pt x="72" y="0"/>
                    <a:pt x="80" y="0"/>
                  </a:cubicBezTo>
                  <a:cubicBezTo>
                    <a:pt x="124" y="0"/>
                    <a:pt x="161" y="37"/>
                    <a:pt x="161" y="81"/>
                  </a:cubicBezTo>
                  <a:cubicBezTo>
                    <a:pt x="161" y="126"/>
                    <a:pt x="124" y="162"/>
                    <a:pt x="80" y="162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70" name="AutoShape 44"/>
          <p:cNvSpPr>
            <a:spLocks noChangeArrowheads="1"/>
          </p:cNvSpPr>
          <p:nvPr/>
        </p:nvSpPr>
        <p:spPr bwMode="auto">
          <a:xfrm>
            <a:off x="5540375" y="1697038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Processes</a:t>
            </a:r>
          </a:p>
        </p:txBody>
      </p:sp>
      <p:sp>
        <p:nvSpPr>
          <p:cNvPr id="63" name="Text Box 123"/>
          <p:cNvSpPr txBox="1">
            <a:spLocks noChangeArrowheads="1"/>
          </p:cNvSpPr>
          <p:nvPr/>
        </p:nvSpPr>
        <p:spPr bwMode="auto">
          <a:xfrm>
            <a:off x="6080125" y="2328863"/>
            <a:ext cx="900113" cy="400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Private</a:t>
            </a: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On-Premise</a:t>
            </a:r>
          </a:p>
        </p:txBody>
      </p:sp>
      <p:sp>
        <p:nvSpPr>
          <p:cNvPr id="47" name="Rounded Rectangle 46"/>
          <p:cNvSpPr>
            <a:spLocks noChangeArrowheads="1"/>
          </p:cNvSpPr>
          <p:nvPr/>
        </p:nvSpPr>
        <p:spPr bwMode="auto">
          <a:xfrm>
            <a:off x="1338263" y="2989263"/>
            <a:ext cx="6762750" cy="6270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65000"/>
                </a:schemeClr>
              </a:solidFill>
            </a:endParaRPr>
          </a:p>
        </p:txBody>
      </p:sp>
      <p:sp>
        <p:nvSpPr>
          <p:cNvPr id="48" name="AutoShape 44"/>
          <p:cNvSpPr>
            <a:spLocks noChangeArrowheads="1"/>
          </p:cNvSpPr>
          <p:nvPr/>
        </p:nvSpPr>
        <p:spPr bwMode="auto">
          <a:xfrm>
            <a:off x="1520825" y="31607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Coding Artifacts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7119938" y="3213100"/>
            <a:ext cx="966787" cy="400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Life Cycle</a:t>
            </a: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Management</a:t>
            </a:r>
          </a:p>
        </p:txBody>
      </p:sp>
      <p:sp>
        <p:nvSpPr>
          <p:cNvPr id="50" name="AutoShape 44"/>
          <p:cNvSpPr>
            <a:spLocks noChangeArrowheads="1"/>
          </p:cNvSpPr>
          <p:nvPr/>
        </p:nvSpPr>
        <p:spPr bwMode="auto">
          <a:xfrm>
            <a:off x="2992438" y="315436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Data Artifacts</a:t>
            </a:r>
          </a:p>
        </p:txBody>
      </p:sp>
      <p:sp>
        <p:nvSpPr>
          <p:cNvPr id="51" name="AutoShape 44"/>
          <p:cNvSpPr>
            <a:spLocks noChangeArrowheads="1"/>
          </p:cNvSpPr>
          <p:nvPr/>
        </p:nvSpPr>
        <p:spPr bwMode="auto">
          <a:xfrm>
            <a:off x="4462463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Services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2" name="AutoShape 44"/>
          <p:cNvSpPr>
            <a:spLocks noChangeArrowheads="1"/>
          </p:cNvSpPr>
          <p:nvPr/>
        </p:nvSpPr>
        <p:spPr bwMode="auto">
          <a:xfrm>
            <a:off x="5911850" y="315436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Containers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5" name="Text Box 123"/>
          <p:cNvSpPr txBox="1">
            <a:spLocks noChangeArrowheads="1"/>
          </p:cNvSpPr>
          <p:nvPr/>
        </p:nvSpPr>
        <p:spPr bwMode="auto">
          <a:xfrm>
            <a:off x="1006889" y="1680404"/>
            <a:ext cx="909223" cy="40011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 smtClean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Public</a:t>
            </a:r>
            <a:endParaRPr lang="en-US" sz="1000" b="1" dirty="0">
              <a:solidFill>
                <a:srgbClr val="0A589C"/>
              </a:solidFill>
              <a:latin typeface="Arial" pitchFamily="34" charset="0"/>
              <a:ea typeface="MS PGothic" pitchFamily="34" charset="-128"/>
            </a:endParaRP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Off-Premise</a:t>
            </a:r>
          </a:p>
        </p:txBody>
      </p:sp>
      <p:sp>
        <p:nvSpPr>
          <p:cNvPr id="61" name="Rectangle 7"/>
          <p:cNvSpPr>
            <a:spLocks noChangeArrowheads="1"/>
          </p:cNvSpPr>
          <p:nvPr/>
        </p:nvSpPr>
        <p:spPr bwMode="auto">
          <a:xfrm>
            <a:off x="247650" y="749135"/>
            <a:ext cx="1627187" cy="276272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bIns="45000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 dirty="0" smtClean="0">
                <a:solidFill>
                  <a:srgbClr val="00B2EF"/>
                </a:solidFill>
                <a:latin typeface="Arial" charset="0"/>
                <a:ea typeface="MS PGothic" charset="-128"/>
              </a:rPr>
              <a:t>Front-end</a:t>
            </a:r>
            <a:endParaRPr lang="en-US" altLang="en-US" sz="1200" b="1" dirty="0">
              <a:solidFill>
                <a:srgbClr val="00B2EF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64" name="Rectangle 141"/>
          <p:cNvSpPr>
            <a:spLocks noChangeArrowheads="1"/>
          </p:cNvSpPr>
          <p:nvPr/>
        </p:nvSpPr>
        <p:spPr bwMode="auto">
          <a:xfrm>
            <a:off x="4622800" y="733377"/>
            <a:ext cx="4130675" cy="276272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bIns="45000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>
                <a:solidFill>
                  <a:srgbClr val="00B2EF"/>
                </a:solidFill>
                <a:latin typeface="Arial" charset="0"/>
                <a:ea typeface="MS PGothic" charset="-128"/>
              </a:rPr>
              <a:t>Back-end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1168"/>
            <a:ext cx="8238506" cy="3810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New applications need an agile cloud architecture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19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41508" y="4901516"/>
            <a:ext cx="134203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IBM Internal Use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936" y="45424"/>
            <a:ext cx="775803" cy="817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29"/>
          <p:cNvSpPr/>
          <p:nvPr/>
        </p:nvSpPr>
        <p:spPr>
          <a:xfrm>
            <a:off x="1114515" y="995465"/>
            <a:ext cx="3987038" cy="1559847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A6D1F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Cloud Private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64A8A213-8E92-D94A-82D7-8578C89CAF1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4294967295"/>
          </p:nvPr>
        </p:nvSpPr>
        <p:spPr>
          <a:xfrm>
            <a:off x="0" y="4352925"/>
            <a:ext cx="2057400" cy="187325"/>
          </a:xfrm>
          <a:prstGeom prst="rect">
            <a:avLst/>
          </a:prstGeom>
        </p:spPr>
        <p:txBody>
          <a:bodyPr/>
          <a:lstStyle/>
          <a:p>
            <a:fld id="{CD911897-AAF5-9F48-8CFE-C7A0C3E8F556}" type="datetime1">
              <a:rPr lang="en-US" smtClean="0"/>
              <a:pPr/>
              <a:t>5/1/2018</a:t>
            </a:fld>
            <a:endParaRPr lang="en-US" dirty="0"/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1115616" y="1396823"/>
            <a:ext cx="342900" cy="878681"/>
          </a:xfrm>
          <a:custGeom>
            <a:avLst/>
            <a:gdLst>
              <a:gd name="T0" fmla="*/ 288 w 288"/>
              <a:gd name="T1" fmla="*/ 738 h 738"/>
              <a:gd name="T2" fmla="*/ 0 w 288"/>
              <a:gd name="T3" fmla="*/ 467 h 738"/>
              <a:gd name="T4" fmla="*/ 0 w 288"/>
              <a:gd name="T5" fmla="*/ 0 h 738"/>
              <a:gd name="T6" fmla="*/ 288 w 288"/>
              <a:gd name="T7" fmla="*/ 271 h 738"/>
              <a:gd name="T8" fmla="*/ 288 w 288"/>
              <a:gd name="T9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738">
                <a:moveTo>
                  <a:pt x="288" y="738"/>
                </a:moveTo>
                <a:lnTo>
                  <a:pt x="0" y="467"/>
                </a:lnTo>
                <a:lnTo>
                  <a:pt x="0" y="0"/>
                </a:lnTo>
                <a:lnTo>
                  <a:pt x="288" y="271"/>
                </a:lnTo>
                <a:lnTo>
                  <a:pt x="288" y="738"/>
                </a:lnTo>
                <a:close/>
              </a:path>
            </a:pathLst>
          </a:custGeom>
          <a:solidFill>
            <a:srgbClr val="256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2" y="1708766"/>
            <a:ext cx="1454944" cy="566738"/>
          </a:xfrm>
          <a:prstGeom prst="rect">
            <a:avLst/>
          </a:prstGeom>
          <a:solidFill>
            <a:srgbClr val="5AAAF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15" name="Arrow: Right 30"/>
          <p:cNvSpPr/>
          <p:nvPr/>
        </p:nvSpPr>
        <p:spPr>
          <a:xfrm>
            <a:off x="1114515" y="1776745"/>
            <a:ext cx="3987038" cy="1559847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1115616" y="2176747"/>
            <a:ext cx="342900" cy="878681"/>
          </a:xfrm>
          <a:custGeom>
            <a:avLst/>
            <a:gdLst>
              <a:gd name="T0" fmla="*/ 288 w 288"/>
              <a:gd name="T1" fmla="*/ 738 h 738"/>
              <a:gd name="T2" fmla="*/ 0 w 288"/>
              <a:gd name="T3" fmla="*/ 467 h 738"/>
              <a:gd name="T4" fmla="*/ 0 w 288"/>
              <a:gd name="T5" fmla="*/ 0 h 738"/>
              <a:gd name="T6" fmla="*/ 288 w 288"/>
              <a:gd name="T7" fmla="*/ 271 h 738"/>
              <a:gd name="T8" fmla="*/ 288 w 288"/>
              <a:gd name="T9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738">
                <a:moveTo>
                  <a:pt x="288" y="738"/>
                </a:moveTo>
                <a:lnTo>
                  <a:pt x="0" y="467"/>
                </a:lnTo>
                <a:lnTo>
                  <a:pt x="0" y="0"/>
                </a:lnTo>
                <a:lnTo>
                  <a:pt x="288" y="271"/>
                </a:lnTo>
                <a:lnTo>
                  <a:pt x="288" y="7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572" y="2488689"/>
            <a:ext cx="1454944" cy="56673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18" name="Arrow: Right 33"/>
          <p:cNvSpPr/>
          <p:nvPr/>
        </p:nvSpPr>
        <p:spPr>
          <a:xfrm>
            <a:off x="1110942" y="2537337"/>
            <a:ext cx="3987038" cy="1559847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A6D1FC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112044" y="2937338"/>
            <a:ext cx="342900" cy="878681"/>
          </a:xfrm>
          <a:custGeom>
            <a:avLst/>
            <a:gdLst>
              <a:gd name="T0" fmla="*/ 288 w 288"/>
              <a:gd name="T1" fmla="*/ 738 h 738"/>
              <a:gd name="T2" fmla="*/ 0 w 288"/>
              <a:gd name="T3" fmla="*/ 467 h 738"/>
              <a:gd name="T4" fmla="*/ 0 w 288"/>
              <a:gd name="T5" fmla="*/ 0 h 738"/>
              <a:gd name="T6" fmla="*/ 288 w 288"/>
              <a:gd name="T7" fmla="*/ 271 h 738"/>
              <a:gd name="T8" fmla="*/ 288 w 288"/>
              <a:gd name="T9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738">
                <a:moveTo>
                  <a:pt x="288" y="738"/>
                </a:moveTo>
                <a:lnTo>
                  <a:pt x="0" y="467"/>
                </a:lnTo>
                <a:lnTo>
                  <a:pt x="0" y="0"/>
                </a:lnTo>
                <a:lnTo>
                  <a:pt x="288" y="271"/>
                </a:lnTo>
                <a:lnTo>
                  <a:pt x="288" y="738"/>
                </a:lnTo>
                <a:close/>
              </a:path>
            </a:pathLst>
          </a:custGeom>
          <a:solidFill>
            <a:srgbClr val="2565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1" y="3249281"/>
            <a:ext cx="1454944" cy="566738"/>
          </a:xfrm>
          <a:prstGeom prst="rect">
            <a:avLst/>
          </a:prstGeom>
          <a:solidFill>
            <a:srgbClr val="5AAAFA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21" name="Arrow: Right 36"/>
          <p:cNvSpPr/>
          <p:nvPr/>
        </p:nvSpPr>
        <p:spPr>
          <a:xfrm>
            <a:off x="1110942" y="3317862"/>
            <a:ext cx="3987038" cy="1559847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1112044" y="3717863"/>
            <a:ext cx="342900" cy="878681"/>
          </a:xfrm>
          <a:custGeom>
            <a:avLst/>
            <a:gdLst>
              <a:gd name="T0" fmla="*/ 288 w 288"/>
              <a:gd name="T1" fmla="*/ 738 h 738"/>
              <a:gd name="T2" fmla="*/ 0 w 288"/>
              <a:gd name="T3" fmla="*/ 467 h 738"/>
              <a:gd name="T4" fmla="*/ 0 w 288"/>
              <a:gd name="T5" fmla="*/ 0 h 738"/>
              <a:gd name="T6" fmla="*/ 288 w 288"/>
              <a:gd name="T7" fmla="*/ 271 h 738"/>
              <a:gd name="T8" fmla="*/ 288 w 288"/>
              <a:gd name="T9" fmla="*/ 738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8" h="738">
                <a:moveTo>
                  <a:pt x="288" y="738"/>
                </a:moveTo>
                <a:lnTo>
                  <a:pt x="0" y="467"/>
                </a:lnTo>
                <a:lnTo>
                  <a:pt x="0" y="0"/>
                </a:lnTo>
                <a:lnTo>
                  <a:pt x="288" y="271"/>
                </a:lnTo>
                <a:lnTo>
                  <a:pt x="288" y="738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" y="4029806"/>
            <a:ext cx="1454944" cy="56673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24" name="TextBox 23"/>
          <p:cNvSpPr txBox="1"/>
          <p:nvPr/>
        </p:nvSpPr>
        <p:spPr>
          <a:xfrm>
            <a:off x="55266" y="1776745"/>
            <a:ext cx="1260224" cy="400001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defPPr>
              <a:defRPr lang="en-US"/>
            </a:defPPr>
            <a:lvl1pPr lvl="0" algn="ctr" defTabSz="1074691">
              <a:lnSpc>
                <a:spcPct val="95000"/>
              </a:lnSpc>
              <a:buClr>
                <a:srgbClr val="000000"/>
              </a:buClr>
              <a:buSzPct val="100000"/>
              <a:defRPr sz="1400" b="1">
                <a:ea typeface="ＭＳ Ｐゴシック" pitchFamily="34" charset="-128"/>
                <a:cs typeface="MS PGothic" charset="0"/>
              </a:defRPr>
            </a:lvl1pPr>
          </a:lstStyle>
          <a:p>
            <a:r>
              <a:rPr lang="en-US" altLang="en-US" sz="1050" dirty="0"/>
              <a:t>Fast, Flexible, and Secure</a:t>
            </a:r>
          </a:p>
          <a:p>
            <a:endParaRPr lang="en-US" sz="1050" dirty="0"/>
          </a:p>
        </p:txBody>
      </p:sp>
      <p:sp>
        <p:nvSpPr>
          <p:cNvPr id="25" name="TextBox 24"/>
          <p:cNvSpPr txBox="1"/>
          <p:nvPr/>
        </p:nvSpPr>
        <p:spPr>
          <a:xfrm>
            <a:off x="30456" y="2543572"/>
            <a:ext cx="1430532" cy="400001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806018">
              <a:lnSpc>
                <a:spcPct val="95000"/>
              </a:lnSpc>
              <a:buClr>
                <a:srgbClr val="000000"/>
              </a:buClr>
              <a:buSzPct val="100000"/>
              <a:defRPr/>
            </a:pPr>
            <a:endParaRPr lang="en-US" altLang="en-US" sz="1050" b="1" dirty="0">
              <a:ea typeface="ＭＳ Ｐゴシック" pitchFamily="34" charset="-128"/>
              <a:cs typeface="MS PGothic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-14463" y="3336592"/>
            <a:ext cx="1399679" cy="381271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806018">
              <a:lnSpc>
                <a:spcPct val="95000"/>
              </a:lnSpc>
              <a:buClr>
                <a:srgbClr val="000000"/>
              </a:buClr>
              <a:buSzPct val="100000"/>
              <a:defRPr/>
            </a:pPr>
            <a:r>
              <a:rPr lang="en-US" altLang="en-US" sz="1050" b="1" dirty="0">
                <a:ea typeface="ＭＳ Ｐゴシック" pitchFamily="34" charset="-128"/>
                <a:cs typeface="MS PGothic" charset="0"/>
              </a:rPr>
              <a:t>Enterprise </a:t>
            </a:r>
          </a:p>
          <a:p>
            <a:pPr algn="ctr" defTabSz="806018">
              <a:lnSpc>
                <a:spcPct val="95000"/>
              </a:lnSpc>
              <a:buClr>
                <a:srgbClr val="000000"/>
              </a:buClr>
              <a:buSzPct val="100000"/>
              <a:defRPr/>
            </a:pPr>
            <a:r>
              <a:rPr lang="en-US" altLang="en-US" sz="1050" b="1" dirty="0">
                <a:ea typeface="ＭＳ Ｐゴシック" pitchFamily="34" charset="-128"/>
                <a:cs typeface="MS PGothic" charset="0"/>
              </a:rPr>
              <a:t>Ready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875" dirty="0"/>
          </a:p>
        </p:txBody>
      </p:sp>
      <p:sp>
        <p:nvSpPr>
          <p:cNvPr id="27" name="TextBox 26"/>
          <p:cNvSpPr txBox="1"/>
          <p:nvPr/>
        </p:nvSpPr>
        <p:spPr>
          <a:xfrm>
            <a:off x="55112" y="4121075"/>
            <a:ext cx="1259502" cy="418996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en-US" sz="1050" b="1">
                <a:solidFill>
                  <a:schemeClr val="bg2">
                    <a:lumMod val="95000"/>
                  </a:schemeClr>
                </a:solidFill>
                <a:ea typeface="ＭＳ Ｐゴシック" pitchFamily="34" charset="-128"/>
              </a:rPr>
              <a:t>Intelligent Insights</a:t>
            </a:r>
            <a:endParaRPr lang="en-US" altLang="en-US" sz="1050" b="1" dirty="0">
              <a:solidFill>
                <a:schemeClr val="bg2">
                  <a:lumMod val="95000"/>
                </a:schemeClr>
              </a:solidFill>
              <a:ea typeface="ＭＳ Ｐゴシック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0988" y="1525191"/>
            <a:ext cx="3470538" cy="511233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altLang="en-US" sz="1200" dirty="0">
                <a:ea typeface="MS PGothic" charset="-128"/>
              </a:rPr>
              <a:t>Develop with speed, the flexibility to integrate across all clouds, and the control and security of your existing data center solutions 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460988" y="2275504"/>
            <a:ext cx="3470538" cy="511233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685800">
              <a:lnSpc>
                <a:spcPct val="90000"/>
              </a:lnSpc>
              <a:spcBef>
                <a:spcPts val="750"/>
              </a:spcBef>
            </a:pPr>
            <a:r>
              <a:rPr lang="en-US" sz="1200" dirty="0">
                <a:solidFill>
                  <a:schemeClr val="bg2">
                    <a:lumMod val="95000"/>
                  </a:schemeClr>
                </a:solidFill>
                <a:ea typeface="MS PGothic" charset="-128"/>
              </a:rPr>
              <a:t>Industry leading open source container orchestration platform across private, dedicated, and public clouds </a:t>
            </a:r>
            <a:endParaRPr lang="en-US" sz="12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60988" y="3055428"/>
            <a:ext cx="3470538" cy="511233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806018">
              <a:lnSpc>
                <a:spcPct val="95000"/>
              </a:lnSpc>
              <a:buClr>
                <a:srgbClr val="000000"/>
              </a:buClr>
              <a:buSzPct val="100000"/>
              <a:defRPr/>
            </a:pPr>
            <a:r>
              <a:rPr lang="en-US" sz="1200" dirty="0"/>
              <a:t>Optimize current investments with cloud-enabled middleware, databases and analytics services from IBM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93017" y="3851212"/>
            <a:ext cx="3470538" cy="511233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 algn="ctr" defTabSz="685800">
              <a:lnSpc>
                <a:spcPct val="95000"/>
              </a:lnSpc>
              <a:buClr>
                <a:srgbClr val="000000"/>
              </a:buClr>
              <a:buSzPct val="100000"/>
              <a:defRPr/>
            </a:pPr>
            <a:r>
              <a:rPr lang="en-US" altLang="en-US" sz="1200" dirty="0">
                <a:solidFill>
                  <a:schemeClr val="bg2">
                    <a:lumMod val="95000"/>
                  </a:schemeClr>
                </a:solidFill>
                <a:ea typeface="MS PGothic" charset="-128"/>
              </a:rPr>
              <a:t>Analytics and cognitive capabilities to gain insights into your data</a:t>
            </a:r>
          </a:p>
          <a:p>
            <a:pPr defTabSz="685800">
              <a:lnSpc>
                <a:spcPct val="90000"/>
              </a:lnSpc>
              <a:spcBef>
                <a:spcPts val="750"/>
              </a:spcBef>
            </a:pPr>
            <a:endParaRPr lang="en-US" sz="1200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264" y="2556669"/>
            <a:ext cx="1240674" cy="400001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>
            <a:defPPr>
              <a:defRPr lang="en-US"/>
            </a:defPPr>
            <a:lvl1pPr lvl="0" algn="ctr" defTabSz="1074691">
              <a:lnSpc>
                <a:spcPct val="95000"/>
              </a:lnSpc>
              <a:buClr>
                <a:srgbClr val="000000"/>
              </a:buClr>
              <a:buSzPct val="100000"/>
              <a:defRPr sz="1400" b="1">
                <a:ea typeface="ＭＳ Ｐゴシック" pitchFamily="34" charset="-128"/>
                <a:cs typeface="MS PGothic" charset="0"/>
              </a:defRPr>
            </a:lvl1pPr>
          </a:lstStyle>
          <a:p>
            <a:r>
              <a:rPr lang="en-US" altLang="en-US" sz="1050" dirty="0">
                <a:solidFill>
                  <a:schemeClr val="bg2">
                    <a:lumMod val="95000"/>
                  </a:schemeClr>
                </a:solidFill>
              </a:rPr>
              <a:t>Open </a:t>
            </a:r>
          </a:p>
          <a:p>
            <a:r>
              <a:rPr lang="en-US" altLang="en-US" sz="1050" dirty="0">
                <a:solidFill>
                  <a:schemeClr val="bg2">
                    <a:lumMod val="95000"/>
                  </a:schemeClr>
                </a:solidFill>
              </a:rPr>
              <a:t>by Design</a:t>
            </a:r>
          </a:p>
          <a:p>
            <a:endParaRPr lang="en-US" sz="1050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983" y="2916964"/>
            <a:ext cx="3713358" cy="16682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8556" y="876939"/>
            <a:ext cx="3716237" cy="158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79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247650" y="1055688"/>
            <a:ext cx="1627188" cy="9953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9396" name="Rectangle 7"/>
          <p:cNvSpPr>
            <a:spLocks noChangeArrowheads="1"/>
          </p:cNvSpPr>
          <p:nvPr/>
        </p:nvSpPr>
        <p:spPr bwMode="auto">
          <a:xfrm>
            <a:off x="247650" y="749135"/>
            <a:ext cx="1627187" cy="276272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bIns="45000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 dirty="0" smtClean="0">
                <a:solidFill>
                  <a:srgbClr val="00B2EF"/>
                </a:solidFill>
                <a:latin typeface="Arial" charset="0"/>
                <a:ea typeface="MS PGothic" charset="-128"/>
              </a:rPr>
              <a:t>Front-end</a:t>
            </a:r>
            <a:endParaRPr lang="en-US" altLang="en-US" sz="1200" b="1" dirty="0">
              <a:solidFill>
                <a:srgbClr val="00B2EF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64519" name="AutoShape 44"/>
          <p:cNvSpPr>
            <a:spLocks noChangeArrowheads="1"/>
          </p:cNvSpPr>
          <p:nvPr/>
        </p:nvSpPr>
        <p:spPr bwMode="auto">
          <a:xfrm>
            <a:off x="301625" y="13239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Apps</a:t>
            </a:r>
          </a:p>
        </p:txBody>
      </p:sp>
      <p:sp>
        <p:nvSpPr>
          <p:cNvPr id="53" name="AutoShape 44"/>
          <p:cNvSpPr>
            <a:spLocks noChangeArrowheads="1"/>
          </p:cNvSpPr>
          <p:nvPr/>
        </p:nvSpPr>
        <p:spPr bwMode="auto">
          <a:xfrm>
            <a:off x="385763" y="14001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Apps</a:t>
            </a:r>
          </a:p>
        </p:txBody>
      </p:sp>
      <p:sp>
        <p:nvSpPr>
          <p:cNvPr id="54" name="AutoShape 44"/>
          <p:cNvSpPr>
            <a:spLocks noChangeArrowheads="1"/>
          </p:cNvSpPr>
          <p:nvPr/>
        </p:nvSpPr>
        <p:spPr bwMode="auto">
          <a:xfrm>
            <a:off x="479425" y="14843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Native </a:t>
            </a: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Apps</a:t>
            </a:r>
          </a:p>
        </p:txBody>
      </p:sp>
      <p:sp>
        <p:nvSpPr>
          <p:cNvPr id="58" name="Text Box 123"/>
          <p:cNvSpPr txBox="1">
            <a:spLocks noChangeArrowheads="1"/>
          </p:cNvSpPr>
          <p:nvPr/>
        </p:nvSpPr>
        <p:spPr bwMode="auto">
          <a:xfrm>
            <a:off x="1006889" y="1680404"/>
            <a:ext cx="909223" cy="40011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 smtClean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Public</a:t>
            </a:r>
            <a:endParaRPr lang="en-US" sz="1000" b="1" dirty="0">
              <a:solidFill>
                <a:srgbClr val="0A589C"/>
              </a:solidFill>
              <a:latin typeface="Arial" pitchFamily="34" charset="0"/>
              <a:ea typeface="MS PGothic" pitchFamily="34" charset="-128"/>
            </a:endParaRP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Off-Premise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252413" y="2138363"/>
            <a:ext cx="1627187" cy="6270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59402" name="Picture 111" descr="Fac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63" y="2430463"/>
            <a:ext cx="36512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3" name="Picture 112" descr="Twit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01" y="2449512"/>
            <a:ext cx="38572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04" name="Picture 7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138" y="2166938"/>
            <a:ext cx="2476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 Box 124"/>
          <p:cNvSpPr txBox="1">
            <a:spLocks noChangeArrowheads="1"/>
          </p:cNvSpPr>
          <p:nvPr/>
        </p:nvSpPr>
        <p:spPr bwMode="auto">
          <a:xfrm>
            <a:off x="1254125" y="2466975"/>
            <a:ext cx="568325" cy="246063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Public</a:t>
            </a:r>
          </a:p>
        </p:txBody>
      </p:sp>
      <p:sp>
        <p:nvSpPr>
          <p:cNvPr id="59406" name="Line 108"/>
          <p:cNvSpPr>
            <a:spLocks noChangeShapeType="1"/>
          </p:cNvSpPr>
          <p:nvPr/>
        </p:nvSpPr>
        <p:spPr bwMode="auto">
          <a:xfrm flipV="1">
            <a:off x="1001927" y="1743075"/>
            <a:ext cx="4962" cy="39077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7" name="TextBox 4"/>
          <p:cNvSpPr txBox="1">
            <a:spLocks noChangeArrowheads="1"/>
          </p:cNvSpPr>
          <p:nvPr/>
        </p:nvSpPr>
        <p:spPr bwMode="auto">
          <a:xfrm>
            <a:off x="406400" y="4397375"/>
            <a:ext cx="2289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1200" dirty="0"/>
              <a:t>Very fast life cycle</a:t>
            </a:r>
          </a:p>
          <a:p>
            <a:r>
              <a:rPr lang="en-US" altLang="en-US" sz="1200" dirty="0"/>
              <a:t>Speed of deploy and execution</a:t>
            </a:r>
          </a:p>
          <a:p>
            <a:r>
              <a:rPr lang="en-US" altLang="en-US" sz="1200" dirty="0"/>
              <a:t>Scale for the unpredictable </a:t>
            </a:r>
          </a:p>
        </p:txBody>
      </p:sp>
      <p:pic>
        <p:nvPicPr>
          <p:cNvPr id="59408" name="Picture 3" descr="C:\Users\IBM_ADMIN\AppData\Local\Microsoft\Windows\Temporary Internet Files\Content.IE5\5M7FF32U\MC900442016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5113" y="3775075"/>
            <a:ext cx="792162" cy="792163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" name="Group 7"/>
          <p:cNvGrpSpPr>
            <a:grpSpLocks noChangeAspect="1"/>
          </p:cNvGrpSpPr>
          <p:nvPr/>
        </p:nvGrpSpPr>
        <p:grpSpPr>
          <a:xfrm>
            <a:off x="554512" y="3699120"/>
            <a:ext cx="1023517" cy="615023"/>
            <a:chOff x="4029075" y="2422525"/>
            <a:chExt cx="1085851" cy="869951"/>
          </a:xfrm>
          <a:effectLst>
            <a:outerShdw blurRad="50800" dist="76200" dir="2700000" algn="tl" rotWithShape="0">
              <a:schemeClr val="bg2">
                <a:lumMod val="95000"/>
                <a:alpha val="40000"/>
              </a:schemeClr>
            </a:outerShdw>
          </a:effectLst>
        </p:grpSpPr>
        <p:sp>
          <p:nvSpPr>
            <p:cNvPr id="88" name="Freeform 5"/>
            <p:cNvSpPr>
              <a:spLocks/>
            </p:cNvSpPr>
            <p:nvPr/>
          </p:nvSpPr>
          <p:spPr bwMode="auto">
            <a:xfrm>
              <a:off x="4246563" y="2422525"/>
              <a:ext cx="606425" cy="357188"/>
            </a:xfrm>
            <a:custGeom>
              <a:avLst/>
              <a:gdLst>
                <a:gd name="T0" fmla="*/ 146 w 160"/>
                <a:gd name="T1" fmla="*/ 94 h 94"/>
                <a:gd name="T2" fmla="*/ 132 w 160"/>
                <a:gd name="T3" fmla="*/ 80 h 94"/>
                <a:gd name="T4" fmla="*/ 80 w 160"/>
                <a:gd name="T5" fmla="*/ 28 h 94"/>
                <a:gd name="T6" fmla="*/ 28 w 160"/>
                <a:gd name="T7" fmla="*/ 80 h 94"/>
                <a:gd name="T8" fmla="*/ 14 w 160"/>
                <a:gd name="T9" fmla="*/ 94 h 94"/>
                <a:gd name="T10" fmla="*/ 0 w 160"/>
                <a:gd name="T11" fmla="*/ 80 h 94"/>
                <a:gd name="T12" fmla="*/ 80 w 160"/>
                <a:gd name="T13" fmla="*/ 0 h 94"/>
                <a:gd name="T14" fmla="*/ 160 w 160"/>
                <a:gd name="T15" fmla="*/ 80 h 94"/>
                <a:gd name="T16" fmla="*/ 146 w 160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4">
                  <a:moveTo>
                    <a:pt x="146" y="94"/>
                  </a:moveTo>
                  <a:cubicBezTo>
                    <a:pt x="139" y="94"/>
                    <a:pt x="132" y="88"/>
                    <a:pt x="132" y="80"/>
                  </a:cubicBezTo>
                  <a:cubicBezTo>
                    <a:pt x="132" y="51"/>
                    <a:pt x="109" y="28"/>
                    <a:pt x="80" y="28"/>
                  </a:cubicBezTo>
                  <a:cubicBezTo>
                    <a:pt x="51" y="28"/>
                    <a:pt x="28" y="51"/>
                    <a:pt x="28" y="80"/>
                  </a:cubicBezTo>
                  <a:cubicBezTo>
                    <a:pt x="28" y="88"/>
                    <a:pt x="22" y="94"/>
                    <a:pt x="14" y="94"/>
                  </a:cubicBezTo>
                  <a:cubicBezTo>
                    <a:pt x="6" y="94"/>
                    <a:pt x="0" y="88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88"/>
                    <a:pt x="154" y="94"/>
                    <a:pt x="146" y="94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029075" y="2678113"/>
              <a:ext cx="831850" cy="614363"/>
            </a:xfrm>
            <a:custGeom>
              <a:avLst/>
              <a:gdLst>
                <a:gd name="T0" fmla="*/ 205 w 219"/>
                <a:gd name="T1" fmla="*/ 162 h 162"/>
                <a:gd name="T2" fmla="*/ 81 w 219"/>
                <a:gd name="T3" fmla="*/ 162 h 162"/>
                <a:gd name="T4" fmla="*/ 0 w 219"/>
                <a:gd name="T5" fmla="*/ 81 h 162"/>
                <a:gd name="T6" fmla="*/ 81 w 219"/>
                <a:gd name="T7" fmla="*/ 0 h 162"/>
                <a:gd name="T8" fmla="*/ 138 w 219"/>
                <a:gd name="T9" fmla="*/ 25 h 162"/>
                <a:gd name="T10" fmla="*/ 138 w 219"/>
                <a:gd name="T11" fmla="*/ 45 h 162"/>
                <a:gd name="T12" fmla="*/ 118 w 219"/>
                <a:gd name="T13" fmla="*/ 44 h 162"/>
                <a:gd name="T14" fmla="*/ 81 w 219"/>
                <a:gd name="T15" fmla="*/ 29 h 162"/>
                <a:gd name="T16" fmla="*/ 28 w 219"/>
                <a:gd name="T17" fmla="*/ 81 h 162"/>
                <a:gd name="T18" fmla="*/ 81 w 219"/>
                <a:gd name="T19" fmla="*/ 134 h 162"/>
                <a:gd name="T20" fmla="*/ 205 w 219"/>
                <a:gd name="T21" fmla="*/ 134 h 162"/>
                <a:gd name="T22" fmla="*/ 219 w 219"/>
                <a:gd name="T23" fmla="*/ 148 h 162"/>
                <a:gd name="T24" fmla="*/ 205 w 21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162">
                  <a:moveTo>
                    <a:pt x="205" y="162"/>
                  </a:moveTo>
                  <a:cubicBezTo>
                    <a:pt x="81" y="162"/>
                    <a:pt x="81" y="162"/>
                    <a:pt x="81" y="162"/>
                  </a:cubicBezTo>
                  <a:cubicBezTo>
                    <a:pt x="36" y="162"/>
                    <a:pt x="0" y="126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02" y="0"/>
                    <a:pt x="123" y="9"/>
                    <a:pt x="138" y="25"/>
                  </a:cubicBezTo>
                  <a:cubicBezTo>
                    <a:pt x="144" y="30"/>
                    <a:pt x="144" y="39"/>
                    <a:pt x="138" y="45"/>
                  </a:cubicBezTo>
                  <a:cubicBezTo>
                    <a:pt x="133" y="50"/>
                    <a:pt x="124" y="50"/>
                    <a:pt x="118" y="44"/>
                  </a:cubicBezTo>
                  <a:cubicBezTo>
                    <a:pt x="108" y="34"/>
                    <a:pt x="95" y="29"/>
                    <a:pt x="81" y="29"/>
                  </a:cubicBezTo>
                  <a:cubicBezTo>
                    <a:pt x="51" y="29"/>
                    <a:pt x="28" y="52"/>
                    <a:pt x="28" y="81"/>
                  </a:cubicBezTo>
                  <a:cubicBezTo>
                    <a:pt x="28" y="110"/>
                    <a:pt x="51" y="134"/>
                    <a:pt x="81" y="134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12" y="134"/>
                    <a:pt x="219" y="140"/>
                    <a:pt x="219" y="148"/>
                  </a:cubicBezTo>
                  <a:cubicBezTo>
                    <a:pt x="219" y="156"/>
                    <a:pt x="212" y="162"/>
                    <a:pt x="205" y="162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4503738" y="2678113"/>
              <a:ext cx="611188" cy="614363"/>
            </a:xfrm>
            <a:custGeom>
              <a:avLst/>
              <a:gdLst>
                <a:gd name="T0" fmla="*/ 80 w 161"/>
                <a:gd name="T1" fmla="*/ 162 h 162"/>
                <a:gd name="T2" fmla="*/ 17 w 161"/>
                <a:gd name="T3" fmla="*/ 132 h 162"/>
                <a:gd name="T4" fmla="*/ 3 w 161"/>
                <a:gd name="T5" fmla="*/ 107 h 162"/>
                <a:gd name="T6" fmla="*/ 12 w 161"/>
                <a:gd name="T7" fmla="*/ 89 h 162"/>
                <a:gd name="T8" fmla="*/ 30 w 161"/>
                <a:gd name="T9" fmla="*/ 98 h 162"/>
                <a:gd name="T10" fmla="*/ 39 w 161"/>
                <a:gd name="T11" fmla="*/ 114 h 162"/>
                <a:gd name="T12" fmla="*/ 80 w 161"/>
                <a:gd name="T13" fmla="*/ 134 h 162"/>
                <a:gd name="T14" fmla="*/ 132 w 161"/>
                <a:gd name="T15" fmla="*/ 81 h 162"/>
                <a:gd name="T16" fmla="*/ 80 w 161"/>
                <a:gd name="T17" fmla="*/ 29 h 162"/>
                <a:gd name="T18" fmla="*/ 66 w 161"/>
                <a:gd name="T19" fmla="*/ 15 h 162"/>
                <a:gd name="T20" fmla="*/ 80 w 161"/>
                <a:gd name="T21" fmla="*/ 0 h 162"/>
                <a:gd name="T22" fmla="*/ 161 w 161"/>
                <a:gd name="T23" fmla="*/ 81 h 162"/>
                <a:gd name="T24" fmla="*/ 80 w 161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2">
                  <a:moveTo>
                    <a:pt x="80" y="162"/>
                  </a:moveTo>
                  <a:cubicBezTo>
                    <a:pt x="55" y="162"/>
                    <a:pt x="32" y="151"/>
                    <a:pt x="17" y="132"/>
                  </a:cubicBezTo>
                  <a:cubicBezTo>
                    <a:pt x="11" y="125"/>
                    <a:pt x="6" y="116"/>
                    <a:pt x="3" y="107"/>
                  </a:cubicBezTo>
                  <a:cubicBezTo>
                    <a:pt x="0" y="100"/>
                    <a:pt x="4" y="92"/>
                    <a:pt x="12" y="89"/>
                  </a:cubicBezTo>
                  <a:cubicBezTo>
                    <a:pt x="19" y="87"/>
                    <a:pt x="27" y="91"/>
                    <a:pt x="30" y="98"/>
                  </a:cubicBezTo>
                  <a:cubicBezTo>
                    <a:pt x="32" y="104"/>
                    <a:pt x="35" y="110"/>
                    <a:pt x="39" y="114"/>
                  </a:cubicBezTo>
                  <a:cubicBezTo>
                    <a:pt x="49" y="127"/>
                    <a:pt x="64" y="134"/>
                    <a:pt x="80" y="134"/>
                  </a:cubicBezTo>
                  <a:cubicBezTo>
                    <a:pt x="109" y="134"/>
                    <a:pt x="132" y="110"/>
                    <a:pt x="132" y="81"/>
                  </a:cubicBezTo>
                  <a:cubicBezTo>
                    <a:pt x="132" y="52"/>
                    <a:pt x="109" y="29"/>
                    <a:pt x="80" y="29"/>
                  </a:cubicBezTo>
                  <a:cubicBezTo>
                    <a:pt x="72" y="29"/>
                    <a:pt x="66" y="22"/>
                    <a:pt x="66" y="15"/>
                  </a:cubicBezTo>
                  <a:cubicBezTo>
                    <a:pt x="66" y="7"/>
                    <a:pt x="72" y="0"/>
                    <a:pt x="80" y="0"/>
                  </a:cubicBezTo>
                  <a:cubicBezTo>
                    <a:pt x="124" y="0"/>
                    <a:pt x="161" y="37"/>
                    <a:pt x="161" y="81"/>
                  </a:cubicBezTo>
                  <a:cubicBezTo>
                    <a:pt x="161" y="126"/>
                    <a:pt x="124" y="162"/>
                    <a:pt x="80" y="162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47" name="Rounded Rectangle 46"/>
          <p:cNvSpPr>
            <a:spLocks noChangeArrowheads="1"/>
          </p:cNvSpPr>
          <p:nvPr/>
        </p:nvSpPr>
        <p:spPr bwMode="auto">
          <a:xfrm>
            <a:off x="973138" y="2989263"/>
            <a:ext cx="7127875" cy="627062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48" name="AutoShape 44"/>
          <p:cNvSpPr>
            <a:spLocks noChangeArrowheads="1"/>
          </p:cNvSpPr>
          <p:nvPr/>
        </p:nvSpPr>
        <p:spPr bwMode="auto">
          <a:xfrm>
            <a:off x="1045337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Coding Artifacts</a:t>
            </a:r>
          </a:p>
        </p:txBody>
      </p:sp>
      <p:sp>
        <p:nvSpPr>
          <p:cNvPr id="49" name="Text Box 123"/>
          <p:cNvSpPr txBox="1">
            <a:spLocks noChangeArrowheads="1"/>
          </p:cNvSpPr>
          <p:nvPr/>
        </p:nvSpPr>
        <p:spPr bwMode="auto">
          <a:xfrm>
            <a:off x="6110288" y="3378041"/>
            <a:ext cx="1990725" cy="246221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Life </a:t>
            </a:r>
            <a:r>
              <a:rPr lang="en-US" sz="1000" b="1" dirty="0" smtClean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Cycle Management</a:t>
            </a:r>
            <a:endParaRPr lang="en-US" sz="1000" b="1" dirty="0">
              <a:solidFill>
                <a:srgbClr val="0A589C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0" name="AutoShape 44"/>
          <p:cNvSpPr>
            <a:spLocks noChangeArrowheads="1"/>
          </p:cNvSpPr>
          <p:nvPr/>
        </p:nvSpPr>
        <p:spPr bwMode="auto">
          <a:xfrm>
            <a:off x="2434654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Data Artifacts</a:t>
            </a:r>
          </a:p>
        </p:txBody>
      </p:sp>
      <p:sp>
        <p:nvSpPr>
          <p:cNvPr id="51" name="AutoShape 44"/>
          <p:cNvSpPr>
            <a:spLocks noChangeArrowheads="1"/>
          </p:cNvSpPr>
          <p:nvPr/>
        </p:nvSpPr>
        <p:spPr bwMode="auto">
          <a:xfrm>
            <a:off x="3822383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Micro Services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2" name="AutoShape 44"/>
          <p:cNvSpPr>
            <a:spLocks noChangeArrowheads="1"/>
          </p:cNvSpPr>
          <p:nvPr/>
        </p:nvSpPr>
        <p:spPr bwMode="auto">
          <a:xfrm>
            <a:off x="5207762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Containers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grpSp>
        <p:nvGrpSpPr>
          <p:cNvPr id="55" name="Group 7"/>
          <p:cNvGrpSpPr>
            <a:grpSpLocks noChangeAspect="1"/>
          </p:cNvGrpSpPr>
          <p:nvPr/>
        </p:nvGrpSpPr>
        <p:grpSpPr>
          <a:xfrm>
            <a:off x="3516431" y="3699120"/>
            <a:ext cx="1023517" cy="615023"/>
            <a:chOff x="4029075" y="2422525"/>
            <a:chExt cx="1085851" cy="869951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sp>
          <p:nvSpPr>
            <p:cNvPr id="56" name="Freeform 5"/>
            <p:cNvSpPr>
              <a:spLocks/>
            </p:cNvSpPr>
            <p:nvPr/>
          </p:nvSpPr>
          <p:spPr bwMode="auto">
            <a:xfrm>
              <a:off x="4246563" y="2422525"/>
              <a:ext cx="606425" cy="357188"/>
            </a:xfrm>
            <a:custGeom>
              <a:avLst/>
              <a:gdLst>
                <a:gd name="T0" fmla="*/ 146 w 160"/>
                <a:gd name="T1" fmla="*/ 94 h 94"/>
                <a:gd name="T2" fmla="*/ 132 w 160"/>
                <a:gd name="T3" fmla="*/ 80 h 94"/>
                <a:gd name="T4" fmla="*/ 80 w 160"/>
                <a:gd name="T5" fmla="*/ 28 h 94"/>
                <a:gd name="T6" fmla="*/ 28 w 160"/>
                <a:gd name="T7" fmla="*/ 80 h 94"/>
                <a:gd name="T8" fmla="*/ 14 w 160"/>
                <a:gd name="T9" fmla="*/ 94 h 94"/>
                <a:gd name="T10" fmla="*/ 0 w 160"/>
                <a:gd name="T11" fmla="*/ 80 h 94"/>
                <a:gd name="T12" fmla="*/ 80 w 160"/>
                <a:gd name="T13" fmla="*/ 0 h 94"/>
                <a:gd name="T14" fmla="*/ 160 w 160"/>
                <a:gd name="T15" fmla="*/ 80 h 94"/>
                <a:gd name="T16" fmla="*/ 146 w 160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4">
                  <a:moveTo>
                    <a:pt x="146" y="94"/>
                  </a:moveTo>
                  <a:cubicBezTo>
                    <a:pt x="139" y="94"/>
                    <a:pt x="132" y="88"/>
                    <a:pt x="132" y="80"/>
                  </a:cubicBezTo>
                  <a:cubicBezTo>
                    <a:pt x="132" y="51"/>
                    <a:pt x="109" y="28"/>
                    <a:pt x="80" y="28"/>
                  </a:cubicBezTo>
                  <a:cubicBezTo>
                    <a:pt x="51" y="28"/>
                    <a:pt x="28" y="51"/>
                    <a:pt x="28" y="80"/>
                  </a:cubicBezTo>
                  <a:cubicBezTo>
                    <a:pt x="28" y="88"/>
                    <a:pt x="22" y="94"/>
                    <a:pt x="14" y="94"/>
                  </a:cubicBezTo>
                  <a:cubicBezTo>
                    <a:pt x="6" y="94"/>
                    <a:pt x="0" y="88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88"/>
                    <a:pt x="154" y="94"/>
                    <a:pt x="146" y="94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4029075" y="2678113"/>
              <a:ext cx="831850" cy="614363"/>
            </a:xfrm>
            <a:custGeom>
              <a:avLst/>
              <a:gdLst>
                <a:gd name="T0" fmla="*/ 205 w 219"/>
                <a:gd name="T1" fmla="*/ 162 h 162"/>
                <a:gd name="T2" fmla="*/ 81 w 219"/>
                <a:gd name="T3" fmla="*/ 162 h 162"/>
                <a:gd name="T4" fmla="*/ 0 w 219"/>
                <a:gd name="T5" fmla="*/ 81 h 162"/>
                <a:gd name="T6" fmla="*/ 81 w 219"/>
                <a:gd name="T7" fmla="*/ 0 h 162"/>
                <a:gd name="T8" fmla="*/ 138 w 219"/>
                <a:gd name="T9" fmla="*/ 25 h 162"/>
                <a:gd name="T10" fmla="*/ 138 w 219"/>
                <a:gd name="T11" fmla="*/ 45 h 162"/>
                <a:gd name="T12" fmla="*/ 118 w 219"/>
                <a:gd name="T13" fmla="*/ 44 h 162"/>
                <a:gd name="T14" fmla="*/ 81 w 219"/>
                <a:gd name="T15" fmla="*/ 29 h 162"/>
                <a:gd name="T16" fmla="*/ 28 w 219"/>
                <a:gd name="T17" fmla="*/ 81 h 162"/>
                <a:gd name="T18" fmla="*/ 81 w 219"/>
                <a:gd name="T19" fmla="*/ 134 h 162"/>
                <a:gd name="T20" fmla="*/ 205 w 219"/>
                <a:gd name="T21" fmla="*/ 134 h 162"/>
                <a:gd name="T22" fmla="*/ 219 w 219"/>
                <a:gd name="T23" fmla="*/ 148 h 162"/>
                <a:gd name="T24" fmla="*/ 205 w 21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162">
                  <a:moveTo>
                    <a:pt x="205" y="162"/>
                  </a:moveTo>
                  <a:cubicBezTo>
                    <a:pt x="81" y="162"/>
                    <a:pt x="81" y="162"/>
                    <a:pt x="81" y="162"/>
                  </a:cubicBezTo>
                  <a:cubicBezTo>
                    <a:pt x="36" y="162"/>
                    <a:pt x="0" y="126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02" y="0"/>
                    <a:pt x="123" y="9"/>
                    <a:pt x="138" y="25"/>
                  </a:cubicBezTo>
                  <a:cubicBezTo>
                    <a:pt x="144" y="30"/>
                    <a:pt x="144" y="39"/>
                    <a:pt x="138" y="45"/>
                  </a:cubicBezTo>
                  <a:cubicBezTo>
                    <a:pt x="133" y="50"/>
                    <a:pt x="124" y="50"/>
                    <a:pt x="118" y="44"/>
                  </a:cubicBezTo>
                  <a:cubicBezTo>
                    <a:pt x="108" y="34"/>
                    <a:pt x="95" y="29"/>
                    <a:pt x="81" y="29"/>
                  </a:cubicBezTo>
                  <a:cubicBezTo>
                    <a:pt x="51" y="29"/>
                    <a:pt x="28" y="52"/>
                    <a:pt x="28" y="81"/>
                  </a:cubicBezTo>
                  <a:cubicBezTo>
                    <a:pt x="28" y="110"/>
                    <a:pt x="51" y="134"/>
                    <a:pt x="81" y="134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12" y="134"/>
                    <a:pt x="219" y="140"/>
                    <a:pt x="219" y="148"/>
                  </a:cubicBezTo>
                  <a:cubicBezTo>
                    <a:pt x="219" y="156"/>
                    <a:pt x="212" y="162"/>
                    <a:pt x="205" y="162"/>
                  </a:cubicBezTo>
                  <a:close/>
                </a:path>
              </a:pathLst>
            </a:custGeom>
            <a:solidFill>
              <a:srgbClr val="F04F37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69" name="Freeform 7"/>
            <p:cNvSpPr>
              <a:spLocks/>
            </p:cNvSpPr>
            <p:nvPr/>
          </p:nvSpPr>
          <p:spPr bwMode="auto">
            <a:xfrm>
              <a:off x="4503738" y="2678113"/>
              <a:ext cx="611188" cy="614363"/>
            </a:xfrm>
            <a:custGeom>
              <a:avLst/>
              <a:gdLst>
                <a:gd name="T0" fmla="*/ 80 w 161"/>
                <a:gd name="T1" fmla="*/ 162 h 162"/>
                <a:gd name="T2" fmla="*/ 17 w 161"/>
                <a:gd name="T3" fmla="*/ 132 h 162"/>
                <a:gd name="T4" fmla="*/ 3 w 161"/>
                <a:gd name="T5" fmla="*/ 107 h 162"/>
                <a:gd name="T6" fmla="*/ 12 w 161"/>
                <a:gd name="T7" fmla="*/ 89 h 162"/>
                <a:gd name="T8" fmla="*/ 30 w 161"/>
                <a:gd name="T9" fmla="*/ 98 h 162"/>
                <a:gd name="T10" fmla="*/ 39 w 161"/>
                <a:gd name="T11" fmla="*/ 114 h 162"/>
                <a:gd name="T12" fmla="*/ 80 w 161"/>
                <a:gd name="T13" fmla="*/ 134 h 162"/>
                <a:gd name="T14" fmla="*/ 132 w 161"/>
                <a:gd name="T15" fmla="*/ 81 h 162"/>
                <a:gd name="T16" fmla="*/ 80 w 161"/>
                <a:gd name="T17" fmla="*/ 29 h 162"/>
                <a:gd name="T18" fmla="*/ 66 w 161"/>
                <a:gd name="T19" fmla="*/ 15 h 162"/>
                <a:gd name="T20" fmla="*/ 80 w 161"/>
                <a:gd name="T21" fmla="*/ 0 h 162"/>
                <a:gd name="T22" fmla="*/ 161 w 161"/>
                <a:gd name="T23" fmla="*/ 81 h 162"/>
                <a:gd name="T24" fmla="*/ 80 w 161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2">
                  <a:moveTo>
                    <a:pt x="80" y="162"/>
                  </a:moveTo>
                  <a:cubicBezTo>
                    <a:pt x="55" y="162"/>
                    <a:pt x="32" y="151"/>
                    <a:pt x="17" y="132"/>
                  </a:cubicBezTo>
                  <a:cubicBezTo>
                    <a:pt x="11" y="125"/>
                    <a:pt x="6" y="116"/>
                    <a:pt x="3" y="107"/>
                  </a:cubicBezTo>
                  <a:cubicBezTo>
                    <a:pt x="0" y="100"/>
                    <a:pt x="4" y="92"/>
                    <a:pt x="12" y="89"/>
                  </a:cubicBezTo>
                  <a:cubicBezTo>
                    <a:pt x="19" y="87"/>
                    <a:pt x="27" y="91"/>
                    <a:pt x="30" y="98"/>
                  </a:cubicBezTo>
                  <a:cubicBezTo>
                    <a:pt x="32" y="104"/>
                    <a:pt x="35" y="110"/>
                    <a:pt x="39" y="114"/>
                  </a:cubicBezTo>
                  <a:cubicBezTo>
                    <a:pt x="49" y="127"/>
                    <a:pt x="64" y="134"/>
                    <a:pt x="80" y="134"/>
                  </a:cubicBezTo>
                  <a:cubicBezTo>
                    <a:pt x="109" y="134"/>
                    <a:pt x="132" y="110"/>
                    <a:pt x="132" y="81"/>
                  </a:cubicBezTo>
                  <a:cubicBezTo>
                    <a:pt x="132" y="52"/>
                    <a:pt x="109" y="29"/>
                    <a:pt x="80" y="29"/>
                  </a:cubicBezTo>
                  <a:cubicBezTo>
                    <a:pt x="72" y="29"/>
                    <a:pt x="66" y="22"/>
                    <a:pt x="66" y="15"/>
                  </a:cubicBezTo>
                  <a:cubicBezTo>
                    <a:pt x="66" y="7"/>
                    <a:pt x="72" y="0"/>
                    <a:pt x="80" y="0"/>
                  </a:cubicBezTo>
                  <a:cubicBezTo>
                    <a:pt x="124" y="0"/>
                    <a:pt x="161" y="37"/>
                    <a:pt x="161" y="81"/>
                  </a:cubicBezTo>
                  <a:cubicBezTo>
                    <a:pt x="161" y="126"/>
                    <a:pt x="124" y="162"/>
                    <a:pt x="80" y="162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59417" name="TextBox 72"/>
          <p:cNvSpPr txBox="1">
            <a:spLocks noChangeArrowheads="1"/>
          </p:cNvSpPr>
          <p:nvPr/>
        </p:nvSpPr>
        <p:spPr bwMode="auto">
          <a:xfrm>
            <a:off x="3225800" y="4414838"/>
            <a:ext cx="20970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1200"/>
              <a:t>Fast and automate life cycle</a:t>
            </a:r>
          </a:p>
          <a:p>
            <a:r>
              <a:rPr lang="en-US" altLang="en-US" sz="1200"/>
              <a:t>Fast repeatable deploys</a:t>
            </a:r>
          </a:p>
          <a:p>
            <a:r>
              <a:rPr lang="en-US" altLang="en-US" sz="1200"/>
              <a:t>Elastic behavior</a:t>
            </a:r>
          </a:p>
        </p:txBody>
      </p:sp>
      <p:pic>
        <p:nvPicPr>
          <p:cNvPr id="59418" name="Picture 4" descr="C:\Users\IBM_ADMIN\AppData\Local\Microsoft\Windows\Temporary Internet Files\Content.IE5\MHV8362Y\MC900391222[1]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8838" y="3884613"/>
            <a:ext cx="584200" cy="573087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Rounded Rectangle 3"/>
          <p:cNvSpPr>
            <a:spLocks noChangeArrowheads="1"/>
          </p:cNvSpPr>
          <p:nvPr/>
        </p:nvSpPr>
        <p:spPr bwMode="auto">
          <a:xfrm>
            <a:off x="4622800" y="1065213"/>
            <a:ext cx="4130675" cy="1689100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9420" name="Rectangle 141"/>
          <p:cNvSpPr>
            <a:spLocks noChangeArrowheads="1"/>
          </p:cNvSpPr>
          <p:nvPr/>
        </p:nvSpPr>
        <p:spPr bwMode="auto">
          <a:xfrm>
            <a:off x="4622800" y="733377"/>
            <a:ext cx="4130675" cy="276272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bIns="45000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>
                <a:solidFill>
                  <a:srgbClr val="00B2EF"/>
                </a:solidFill>
                <a:latin typeface="Arial" charset="0"/>
                <a:ea typeface="MS PGothic" charset="-128"/>
              </a:rPr>
              <a:t>Back-end</a:t>
            </a:r>
          </a:p>
        </p:txBody>
      </p:sp>
      <p:sp>
        <p:nvSpPr>
          <p:cNvPr id="79" name="Rounded Rectangle 78"/>
          <p:cNvSpPr>
            <a:spLocks noChangeArrowheads="1"/>
          </p:cNvSpPr>
          <p:nvPr/>
        </p:nvSpPr>
        <p:spPr bwMode="auto">
          <a:xfrm>
            <a:off x="2660650" y="1066800"/>
            <a:ext cx="1627188" cy="1685925"/>
          </a:xfrm>
          <a:prstGeom prst="roundRect">
            <a:avLst>
              <a:gd name="adj" fmla="val 10009"/>
            </a:avLst>
          </a:prstGeom>
          <a:solidFill>
            <a:schemeClr val="bg2">
              <a:lumMod val="85000"/>
            </a:schemeClr>
          </a:solidFill>
          <a:ln w="25400">
            <a:solidFill>
              <a:srgbClr val="00B2EF"/>
            </a:solidFill>
            <a:round/>
            <a:headEnd/>
            <a:tailEnd/>
          </a:ln>
          <a:effectLst>
            <a:outerShdw blurRad="63500"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ctr" eaLnBrk="1" hangingPunct="1"/>
            <a:endParaRPr lang="en-US" altLang="en-US" sz="140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9422" name="Rectangle 7"/>
          <p:cNvSpPr>
            <a:spLocks noChangeArrowheads="1"/>
          </p:cNvSpPr>
          <p:nvPr/>
        </p:nvSpPr>
        <p:spPr bwMode="auto">
          <a:xfrm>
            <a:off x="2647960" y="742139"/>
            <a:ext cx="1639878" cy="276272"/>
          </a:xfrm>
          <a:prstGeom prst="rect">
            <a:avLst/>
          </a:prstGeom>
          <a:noFill/>
          <a:ln>
            <a:noFill/>
          </a:ln>
        </p:spPr>
        <p:txBody>
          <a:bodyPr wrap="square" lIns="90000" rIns="90000" bIns="45000">
            <a:spAutoFit/>
          </a:bodyPr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sz="1200" b="1" smtClean="0">
                <a:solidFill>
                  <a:srgbClr val="00B2EF"/>
                </a:solidFill>
                <a:latin typeface="Arial" charset="0"/>
                <a:ea typeface="MS PGothic" charset="-128"/>
              </a:rPr>
              <a:t>BL-Tier</a:t>
            </a:r>
            <a:endParaRPr lang="en-US" altLang="en-US" sz="1200" b="1" dirty="0">
              <a:solidFill>
                <a:srgbClr val="00B2EF"/>
              </a:solidFill>
              <a:latin typeface="Arial" charset="0"/>
              <a:ea typeface="MS PGothic" charset="-128"/>
            </a:endParaRPr>
          </a:p>
        </p:txBody>
      </p:sp>
      <p:sp>
        <p:nvSpPr>
          <p:cNvPr id="82" name="AutoShape 44"/>
          <p:cNvSpPr>
            <a:spLocks noChangeArrowheads="1"/>
          </p:cNvSpPr>
          <p:nvPr/>
        </p:nvSpPr>
        <p:spPr bwMode="auto">
          <a:xfrm>
            <a:off x="2816225" y="134302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Enabled </a:t>
            </a: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Apps</a:t>
            </a:r>
          </a:p>
        </p:txBody>
      </p:sp>
      <p:sp>
        <p:nvSpPr>
          <p:cNvPr id="91" name="AutoShape 44"/>
          <p:cNvSpPr>
            <a:spLocks noChangeArrowheads="1"/>
          </p:cNvSpPr>
          <p:nvPr/>
        </p:nvSpPr>
        <p:spPr bwMode="auto">
          <a:xfrm>
            <a:off x="5170488" y="134302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Transactions</a:t>
            </a:r>
          </a:p>
        </p:txBody>
      </p:sp>
      <p:sp>
        <p:nvSpPr>
          <p:cNvPr id="92" name="Text Box 123"/>
          <p:cNvSpPr txBox="1">
            <a:spLocks noChangeArrowheads="1"/>
          </p:cNvSpPr>
          <p:nvPr/>
        </p:nvSpPr>
        <p:spPr bwMode="auto">
          <a:xfrm>
            <a:off x="3155950" y="2339975"/>
            <a:ext cx="1123950" cy="400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Private</a:t>
            </a:r>
          </a:p>
          <a:p>
            <a:pPr algn="r"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On/Off-Premise</a:t>
            </a:r>
          </a:p>
        </p:txBody>
      </p:sp>
      <p:sp>
        <p:nvSpPr>
          <p:cNvPr id="93" name="Text Box 123"/>
          <p:cNvSpPr txBox="1">
            <a:spLocks noChangeArrowheads="1"/>
          </p:cNvSpPr>
          <p:nvPr/>
        </p:nvSpPr>
        <p:spPr bwMode="auto">
          <a:xfrm>
            <a:off x="4699000" y="2339975"/>
            <a:ext cx="900113" cy="4000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accent1">
                <a:gamma/>
                <a:shade val="60000"/>
                <a:invGamma/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Private</a:t>
            </a:r>
          </a:p>
          <a:p>
            <a:pPr eaLnBrk="1" hangingPunct="1">
              <a:defRPr/>
            </a:pPr>
            <a:r>
              <a:rPr lang="en-US" sz="1000" b="1" dirty="0">
                <a:solidFill>
                  <a:srgbClr val="0A589C"/>
                </a:solidFill>
                <a:latin typeface="Arial" pitchFamily="34" charset="0"/>
                <a:ea typeface="MS PGothic" pitchFamily="34" charset="-128"/>
              </a:rPr>
              <a:t>On-Premise</a:t>
            </a:r>
          </a:p>
        </p:txBody>
      </p:sp>
      <p:sp>
        <p:nvSpPr>
          <p:cNvPr id="94" name="AutoShape 44"/>
          <p:cNvSpPr>
            <a:spLocks noChangeArrowheads="1"/>
          </p:cNvSpPr>
          <p:nvPr/>
        </p:nvSpPr>
        <p:spPr bwMode="auto">
          <a:xfrm>
            <a:off x="2820988" y="19716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Hybrid Integration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59428" name="Line 108"/>
          <p:cNvSpPr>
            <a:spLocks noChangeShapeType="1"/>
          </p:cNvSpPr>
          <p:nvPr/>
        </p:nvSpPr>
        <p:spPr bwMode="auto">
          <a:xfrm>
            <a:off x="1843088" y="1549401"/>
            <a:ext cx="832263" cy="46355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30" name="Line 109"/>
          <p:cNvSpPr>
            <a:spLocks noChangeShapeType="1"/>
          </p:cNvSpPr>
          <p:nvPr/>
        </p:nvSpPr>
        <p:spPr bwMode="auto">
          <a:xfrm>
            <a:off x="6746875" y="1279525"/>
            <a:ext cx="0" cy="1322388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AutoShape 44"/>
          <p:cNvSpPr>
            <a:spLocks noChangeArrowheads="1"/>
          </p:cNvSpPr>
          <p:nvPr/>
        </p:nvSpPr>
        <p:spPr bwMode="auto">
          <a:xfrm>
            <a:off x="6980238" y="137636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Records</a:t>
            </a:r>
          </a:p>
        </p:txBody>
      </p:sp>
      <p:sp>
        <p:nvSpPr>
          <p:cNvPr id="99" name="AutoShape 44"/>
          <p:cNvSpPr>
            <a:spLocks noChangeArrowheads="1"/>
          </p:cNvSpPr>
          <p:nvPr/>
        </p:nvSpPr>
        <p:spPr bwMode="auto">
          <a:xfrm>
            <a:off x="6988175" y="1722438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Master Data</a:t>
            </a:r>
          </a:p>
        </p:txBody>
      </p:sp>
      <p:sp>
        <p:nvSpPr>
          <p:cNvPr id="100" name="AutoShape 44"/>
          <p:cNvSpPr>
            <a:spLocks noChangeArrowheads="1"/>
          </p:cNvSpPr>
          <p:nvPr/>
        </p:nvSpPr>
        <p:spPr bwMode="auto">
          <a:xfrm>
            <a:off x="6980238" y="2070100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Transaction Data</a:t>
            </a:r>
          </a:p>
        </p:txBody>
      </p:sp>
      <p:sp>
        <p:nvSpPr>
          <p:cNvPr id="101" name="AutoShape 44"/>
          <p:cNvSpPr>
            <a:spLocks noChangeArrowheads="1"/>
          </p:cNvSpPr>
          <p:nvPr/>
        </p:nvSpPr>
        <p:spPr bwMode="auto">
          <a:xfrm>
            <a:off x="5181600" y="1716088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Processes</a:t>
            </a:r>
          </a:p>
        </p:txBody>
      </p:sp>
      <p:sp>
        <p:nvSpPr>
          <p:cNvPr id="102" name="AutoShape 44"/>
          <p:cNvSpPr>
            <a:spLocks noChangeArrowheads="1"/>
          </p:cNvSpPr>
          <p:nvPr/>
        </p:nvSpPr>
        <p:spPr bwMode="auto">
          <a:xfrm>
            <a:off x="5189538" y="2098675"/>
            <a:ext cx="1343025" cy="258763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Applications</a:t>
            </a:r>
          </a:p>
        </p:txBody>
      </p:sp>
      <p:sp>
        <p:nvSpPr>
          <p:cNvPr id="59436" name="Line 108"/>
          <p:cNvSpPr>
            <a:spLocks noChangeShapeType="1"/>
          </p:cNvSpPr>
          <p:nvPr/>
        </p:nvSpPr>
        <p:spPr bwMode="auto">
          <a:xfrm flipV="1">
            <a:off x="4183063" y="1473199"/>
            <a:ext cx="987425" cy="639763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37" name="Line 108"/>
          <p:cNvSpPr>
            <a:spLocks noChangeShapeType="1"/>
          </p:cNvSpPr>
          <p:nvPr/>
        </p:nvSpPr>
        <p:spPr bwMode="auto">
          <a:xfrm>
            <a:off x="4176713" y="2105025"/>
            <a:ext cx="1004887" cy="93663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38" name="Line 108"/>
          <p:cNvSpPr>
            <a:spLocks noChangeShapeType="1"/>
          </p:cNvSpPr>
          <p:nvPr/>
        </p:nvSpPr>
        <p:spPr bwMode="auto">
          <a:xfrm flipV="1">
            <a:off x="4159250" y="1846263"/>
            <a:ext cx="1022350" cy="266700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39" name="Line 108"/>
          <p:cNvSpPr>
            <a:spLocks noChangeShapeType="1"/>
          </p:cNvSpPr>
          <p:nvPr/>
        </p:nvSpPr>
        <p:spPr bwMode="auto">
          <a:xfrm>
            <a:off x="3516431" y="1582737"/>
            <a:ext cx="0" cy="430213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9440" name="Group 110"/>
          <p:cNvGrpSpPr>
            <a:grpSpLocks/>
          </p:cNvGrpSpPr>
          <p:nvPr/>
        </p:nvGrpSpPr>
        <p:grpSpPr bwMode="auto">
          <a:xfrm>
            <a:off x="7483475" y="3687763"/>
            <a:ext cx="1193800" cy="771525"/>
            <a:chOff x="6638675" y="3241116"/>
            <a:chExt cx="1194558" cy="770497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grpSp>
          <p:nvGrpSpPr>
            <p:cNvPr id="59447" name="Group 29"/>
            <p:cNvGrpSpPr>
              <a:grpSpLocks/>
            </p:cNvGrpSpPr>
            <p:nvPr/>
          </p:nvGrpSpPr>
          <p:grpSpPr bwMode="auto">
            <a:xfrm>
              <a:off x="6725444" y="3278188"/>
              <a:ext cx="1095375" cy="733425"/>
              <a:chOff x="609600" y="2066414"/>
              <a:chExt cx="883635" cy="775211"/>
            </a:xfrm>
          </p:grpSpPr>
          <p:pic>
            <p:nvPicPr>
              <p:cNvPr id="114" name="Picture 46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609600" y="2066414"/>
                <a:ext cx="567440" cy="775211"/>
              </a:xfrm>
              <a:prstGeom prst="rect">
                <a:avLst/>
              </a:prstGeom>
            </p:spPr>
          </p:pic>
          <p:pic>
            <p:nvPicPr>
              <p:cNvPr id="115" name="Picture 47"/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925795" y="2066414"/>
                <a:ext cx="567440" cy="775211"/>
              </a:xfrm>
              <a:prstGeom prst="rect">
                <a:avLst/>
              </a:prstGeom>
            </p:spPr>
          </p:pic>
        </p:grpSp>
        <p:sp>
          <p:nvSpPr>
            <p:cNvPr id="113" name="Text Box 125"/>
            <p:cNvSpPr txBox="1">
              <a:spLocks noChangeArrowheads="1"/>
            </p:cNvSpPr>
            <p:nvPr/>
          </p:nvSpPr>
          <p:spPr bwMode="auto">
            <a:xfrm>
              <a:off x="6638675" y="3241116"/>
              <a:ext cx="1194558" cy="245734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chemeClr val="accent1">
                  <a:gamma/>
                  <a:shade val="60000"/>
                  <a:invGamma/>
                  <a:alpha val="50000"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000" b="1" dirty="0">
                  <a:solidFill>
                    <a:srgbClr val="0A589C"/>
                  </a:solidFill>
                  <a:latin typeface="Arial" pitchFamily="34" charset="0"/>
                  <a:ea typeface="MS PGothic" pitchFamily="34" charset="-128"/>
                </a:rPr>
                <a:t>Traditional Apps</a:t>
              </a:r>
            </a:p>
          </p:txBody>
        </p:sp>
      </p:grpSp>
      <p:sp>
        <p:nvSpPr>
          <p:cNvPr id="59441" name="TextBox 115"/>
          <p:cNvSpPr txBox="1">
            <a:spLocks noChangeArrowheads="1"/>
          </p:cNvSpPr>
          <p:nvPr/>
        </p:nvSpPr>
        <p:spPr bwMode="auto">
          <a:xfrm>
            <a:off x="6096000" y="4397375"/>
            <a:ext cx="27815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1200" dirty="0"/>
              <a:t>More stable and predictable life cycle</a:t>
            </a:r>
          </a:p>
          <a:p>
            <a:r>
              <a:rPr lang="en-US" altLang="en-US" sz="1200" dirty="0" smtClean="0"/>
              <a:t>API/WS </a:t>
            </a:r>
            <a:r>
              <a:rPr lang="en-US" altLang="en-US" sz="1200" dirty="0"/>
              <a:t>exposure for up stream levels</a:t>
            </a:r>
          </a:p>
          <a:p>
            <a:r>
              <a:rPr lang="en-US" altLang="en-US" sz="1200" dirty="0"/>
              <a:t>Elastic throttling </a:t>
            </a:r>
          </a:p>
        </p:txBody>
      </p:sp>
      <p:grpSp>
        <p:nvGrpSpPr>
          <p:cNvPr id="117" name="Group 7"/>
          <p:cNvGrpSpPr>
            <a:grpSpLocks noChangeAspect="1"/>
          </p:cNvGrpSpPr>
          <p:nvPr/>
        </p:nvGrpSpPr>
        <p:grpSpPr>
          <a:xfrm>
            <a:off x="6567067" y="3699120"/>
            <a:ext cx="1023517" cy="615023"/>
            <a:chOff x="4029075" y="2422525"/>
            <a:chExt cx="1085851" cy="869951"/>
          </a:xfrm>
          <a:effectLst>
            <a:outerShdw blurRad="50800" dist="76200" dir="2700000" algn="tl" rotWithShape="0">
              <a:schemeClr val="bg2">
                <a:lumMod val="85000"/>
                <a:alpha val="40000"/>
              </a:schemeClr>
            </a:outerShdw>
          </a:effectLst>
        </p:grpSpPr>
        <p:sp>
          <p:nvSpPr>
            <p:cNvPr id="118" name="Freeform 5"/>
            <p:cNvSpPr>
              <a:spLocks/>
            </p:cNvSpPr>
            <p:nvPr/>
          </p:nvSpPr>
          <p:spPr bwMode="auto">
            <a:xfrm>
              <a:off x="4246563" y="2422525"/>
              <a:ext cx="606425" cy="357188"/>
            </a:xfrm>
            <a:custGeom>
              <a:avLst/>
              <a:gdLst>
                <a:gd name="T0" fmla="*/ 146 w 160"/>
                <a:gd name="T1" fmla="*/ 94 h 94"/>
                <a:gd name="T2" fmla="*/ 132 w 160"/>
                <a:gd name="T3" fmla="*/ 80 h 94"/>
                <a:gd name="T4" fmla="*/ 80 w 160"/>
                <a:gd name="T5" fmla="*/ 28 h 94"/>
                <a:gd name="T6" fmla="*/ 28 w 160"/>
                <a:gd name="T7" fmla="*/ 80 h 94"/>
                <a:gd name="T8" fmla="*/ 14 w 160"/>
                <a:gd name="T9" fmla="*/ 94 h 94"/>
                <a:gd name="T10" fmla="*/ 0 w 160"/>
                <a:gd name="T11" fmla="*/ 80 h 94"/>
                <a:gd name="T12" fmla="*/ 80 w 160"/>
                <a:gd name="T13" fmla="*/ 0 h 94"/>
                <a:gd name="T14" fmla="*/ 160 w 160"/>
                <a:gd name="T15" fmla="*/ 80 h 94"/>
                <a:gd name="T16" fmla="*/ 146 w 160"/>
                <a:gd name="T1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94">
                  <a:moveTo>
                    <a:pt x="146" y="94"/>
                  </a:moveTo>
                  <a:cubicBezTo>
                    <a:pt x="139" y="94"/>
                    <a:pt x="132" y="88"/>
                    <a:pt x="132" y="80"/>
                  </a:cubicBezTo>
                  <a:cubicBezTo>
                    <a:pt x="132" y="51"/>
                    <a:pt x="109" y="28"/>
                    <a:pt x="80" y="28"/>
                  </a:cubicBezTo>
                  <a:cubicBezTo>
                    <a:pt x="51" y="28"/>
                    <a:pt x="28" y="51"/>
                    <a:pt x="28" y="80"/>
                  </a:cubicBezTo>
                  <a:cubicBezTo>
                    <a:pt x="28" y="88"/>
                    <a:pt x="22" y="94"/>
                    <a:pt x="14" y="94"/>
                  </a:cubicBezTo>
                  <a:cubicBezTo>
                    <a:pt x="6" y="94"/>
                    <a:pt x="0" y="88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88"/>
                    <a:pt x="154" y="94"/>
                    <a:pt x="146" y="94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4029075" y="2678113"/>
              <a:ext cx="831850" cy="614363"/>
            </a:xfrm>
            <a:custGeom>
              <a:avLst/>
              <a:gdLst>
                <a:gd name="T0" fmla="*/ 205 w 219"/>
                <a:gd name="T1" fmla="*/ 162 h 162"/>
                <a:gd name="T2" fmla="*/ 81 w 219"/>
                <a:gd name="T3" fmla="*/ 162 h 162"/>
                <a:gd name="T4" fmla="*/ 0 w 219"/>
                <a:gd name="T5" fmla="*/ 81 h 162"/>
                <a:gd name="T6" fmla="*/ 81 w 219"/>
                <a:gd name="T7" fmla="*/ 0 h 162"/>
                <a:gd name="T8" fmla="*/ 138 w 219"/>
                <a:gd name="T9" fmla="*/ 25 h 162"/>
                <a:gd name="T10" fmla="*/ 138 w 219"/>
                <a:gd name="T11" fmla="*/ 45 h 162"/>
                <a:gd name="T12" fmla="*/ 118 w 219"/>
                <a:gd name="T13" fmla="*/ 44 h 162"/>
                <a:gd name="T14" fmla="*/ 81 w 219"/>
                <a:gd name="T15" fmla="*/ 29 h 162"/>
                <a:gd name="T16" fmla="*/ 28 w 219"/>
                <a:gd name="T17" fmla="*/ 81 h 162"/>
                <a:gd name="T18" fmla="*/ 81 w 219"/>
                <a:gd name="T19" fmla="*/ 134 h 162"/>
                <a:gd name="T20" fmla="*/ 205 w 219"/>
                <a:gd name="T21" fmla="*/ 134 h 162"/>
                <a:gd name="T22" fmla="*/ 219 w 219"/>
                <a:gd name="T23" fmla="*/ 148 h 162"/>
                <a:gd name="T24" fmla="*/ 205 w 219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162">
                  <a:moveTo>
                    <a:pt x="205" y="162"/>
                  </a:moveTo>
                  <a:cubicBezTo>
                    <a:pt x="81" y="162"/>
                    <a:pt x="81" y="162"/>
                    <a:pt x="81" y="162"/>
                  </a:cubicBezTo>
                  <a:cubicBezTo>
                    <a:pt x="36" y="162"/>
                    <a:pt x="0" y="126"/>
                    <a:pt x="0" y="81"/>
                  </a:cubicBezTo>
                  <a:cubicBezTo>
                    <a:pt x="0" y="37"/>
                    <a:pt x="36" y="0"/>
                    <a:pt x="81" y="0"/>
                  </a:cubicBezTo>
                  <a:cubicBezTo>
                    <a:pt x="102" y="0"/>
                    <a:pt x="123" y="9"/>
                    <a:pt x="138" y="25"/>
                  </a:cubicBezTo>
                  <a:cubicBezTo>
                    <a:pt x="144" y="30"/>
                    <a:pt x="144" y="39"/>
                    <a:pt x="138" y="45"/>
                  </a:cubicBezTo>
                  <a:cubicBezTo>
                    <a:pt x="133" y="50"/>
                    <a:pt x="124" y="50"/>
                    <a:pt x="118" y="44"/>
                  </a:cubicBezTo>
                  <a:cubicBezTo>
                    <a:pt x="108" y="34"/>
                    <a:pt x="95" y="29"/>
                    <a:pt x="81" y="29"/>
                  </a:cubicBezTo>
                  <a:cubicBezTo>
                    <a:pt x="51" y="29"/>
                    <a:pt x="28" y="52"/>
                    <a:pt x="28" y="81"/>
                  </a:cubicBezTo>
                  <a:cubicBezTo>
                    <a:pt x="28" y="110"/>
                    <a:pt x="51" y="134"/>
                    <a:pt x="81" y="134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12" y="134"/>
                    <a:pt x="219" y="140"/>
                    <a:pt x="219" y="148"/>
                  </a:cubicBezTo>
                  <a:cubicBezTo>
                    <a:pt x="219" y="156"/>
                    <a:pt x="212" y="162"/>
                    <a:pt x="205" y="162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  <p:sp>
          <p:nvSpPr>
            <p:cNvPr id="120" name="Freeform 7"/>
            <p:cNvSpPr>
              <a:spLocks/>
            </p:cNvSpPr>
            <p:nvPr/>
          </p:nvSpPr>
          <p:spPr bwMode="auto">
            <a:xfrm>
              <a:off x="4503738" y="2678113"/>
              <a:ext cx="611188" cy="614363"/>
            </a:xfrm>
            <a:custGeom>
              <a:avLst/>
              <a:gdLst>
                <a:gd name="T0" fmla="*/ 80 w 161"/>
                <a:gd name="T1" fmla="*/ 162 h 162"/>
                <a:gd name="T2" fmla="*/ 17 w 161"/>
                <a:gd name="T3" fmla="*/ 132 h 162"/>
                <a:gd name="T4" fmla="*/ 3 w 161"/>
                <a:gd name="T5" fmla="*/ 107 h 162"/>
                <a:gd name="T6" fmla="*/ 12 w 161"/>
                <a:gd name="T7" fmla="*/ 89 h 162"/>
                <a:gd name="T8" fmla="*/ 30 w 161"/>
                <a:gd name="T9" fmla="*/ 98 h 162"/>
                <a:gd name="T10" fmla="*/ 39 w 161"/>
                <a:gd name="T11" fmla="*/ 114 h 162"/>
                <a:gd name="T12" fmla="*/ 80 w 161"/>
                <a:gd name="T13" fmla="*/ 134 h 162"/>
                <a:gd name="T14" fmla="*/ 132 w 161"/>
                <a:gd name="T15" fmla="*/ 81 h 162"/>
                <a:gd name="T16" fmla="*/ 80 w 161"/>
                <a:gd name="T17" fmla="*/ 29 h 162"/>
                <a:gd name="T18" fmla="*/ 66 w 161"/>
                <a:gd name="T19" fmla="*/ 15 h 162"/>
                <a:gd name="T20" fmla="*/ 80 w 161"/>
                <a:gd name="T21" fmla="*/ 0 h 162"/>
                <a:gd name="T22" fmla="*/ 161 w 161"/>
                <a:gd name="T23" fmla="*/ 81 h 162"/>
                <a:gd name="T24" fmla="*/ 80 w 161"/>
                <a:gd name="T2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162">
                  <a:moveTo>
                    <a:pt x="80" y="162"/>
                  </a:moveTo>
                  <a:cubicBezTo>
                    <a:pt x="55" y="162"/>
                    <a:pt x="32" y="151"/>
                    <a:pt x="17" y="132"/>
                  </a:cubicBezTo>
                  <a:cubicBezTo>
                    <a:pt x="11" y="125"/>
                    <a:pt x="6" y="116"/>
                    <a:pt x="3" y="107"/>
                  </a:cubicBezTo>
                  <a:cubicBezTo>
                    <a:pt x="0" y="100"/>
                    <a:pt x="4" y="92"/>
                    <a:pt x="12" y="89"/>
                  </a:cubicBezTo>
                  <a:cubicBezTo>
                    <a:pt x="19" y="87"/>
                    <a:pt x="27" y="91"/>
                    <a:pt x="30" y="98"/>
                  </a:cubicBezTo>
                  <a:cubicBezTo>
                    <a:pt x="32" y="104"/>
                    <a:pt x="35" y="110"/>
                    <a:pt x="39" y="114"/>
                  </a:cubicBezTo>
                  <a:cubicBezTo>
                    <a:pt x="49" y="127"/>
                    <a:pt x="64" y="134"/>
                    <a:pt x="80" y="134"/>
                  </a:cubicBezTo>
                  <a:cubicBezTo>
                    <a:pt x="109" y="134"/>
                    <a:pt x="132" y="110"/>
                    <a:pt x="132" y="81"/>
                  </a:cubicBezTo>
                  <a:cubicBezTo>
                    <a:pt x="132" y="52"/>
                    <a:pt x="109" y="29"/>
                    <a:pt x="80" y="29"/>
                  </a:cubicBezTo>
                  <a:cubicBezTo>
                    <a:pt x="72" y="29"/>
                    <a:pt x="66" y="22"/>
                    <a:pt x="66" y="15"/>
                  </a:cubicBezTo>
                  <a:cubicBezTo>
                    <a:pt x="66" y="7"/>
                    <a:pt x="72" y="0"/>
                    <a:pt x="80" y="0"/>
                  </a:cubicBezTo>
                  <a:cubicBezTo>
                    <a:pt x="124" y="0"/>
                    <a:pt x="161" y="37"/>
                    <a:pt x="161" y="81"/>
                  </a:cubicBezTo>
                  <a:cubicBezTo>
                    <a:pt x="161" y="126"/>
                    <a:pt x="124" y="162"/>
                    <a:pt x="80" y="162"/>
                  </a:cubicBezTo>
                  <a:close/>
                </a:path>
              </a:pathLst>
            </a:custGeom>
            <a:solidFill>
              <a:srgbClr val="00B0DA"/>
            </a:solidFill>
            <a:ln>
              <a:noFill/>
            </a:ln>
            <a:extLst/>
          </p:spPr>
          <p:txBody>
            <a:bodyPr/>
            <a:lstStyle/>
            <a:p>
              <a:pPr eaLnBrk="1" hangingPunct="1">
                <a:defRPr/>
              </a:pPr>
              <a:endParaRPr lang="en-US" b="1" dirty="0">
                <a:solidFill>
                  <a:prstClr val="black"/>
                </a:solidFill>
                <a:latin typeface="HelvNeue Roman for IBM" pitchFamily="34" charset="0"/>
                <a:ea typeface="MS PGothic" pitchFamily="34" charset="-128"/>
                <a:cs typeface="Arial" pitchFamily="34" charset="0"/>
              </a:endParaRPr>
            </a:p>
          </p:txBody>
        </p:sp>
      </p:grpSp>
      <p:sp>
        <p:nvSpPr>
          <p:cNvPr id="63" name="AutoShape 44"/>
          <p:cNvSpPr>
            <a:spLocks noChangeArrowheads="1"/>
          </p:cNvSpPr>
          <p:nvPr/>
        </p:nvSpPr>
        <p:spPr bwMode="auto">
          <a:xfrm>
            <a:off x="6582679" y="3148013"/>
            <a:ext cx="1343025" cy="258762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>
            <a:solidFill>
              <a:schemeClr val="accent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dirty="0" smtClean="0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Blueprints</a:t>
            </a:r>
            <a:endParaRPr lang="en-US" sz="1400" dirty="0">
              <a:solidFill>
                <a:srgbClr val="FFFFFF"/>
              </a:solidFill>
              <a:latin typeface="Arial" pitchFamily="34" charset="0"/>
              <a:ea typeface="MS PGothic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1425" y="2174848"/>
            <a:ext cx="364374" cy="314381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66" name="Line 108"/>
          <p:cNvSpPr>
            <a:spLocks noChangeShapeType="1"/>
          </p:cNvSpPr>
          <p:nvPr/>
        </p:nvSpPr>
        <p:spPr bwMode="auto">
          <a:xfrm flipV="1">
            <a:off x="1874839" y="2182052"/>
            <a:ext cx="785812" cy="267458"/>
          </a:xfrm>
          <a:prstGeom prst="line">
            <a:avLst/>
          </a:prstGeom>
          <a:noFill/>
          <a:ln w="38100">
            <a:solidFill>
              <a:srgbClr val="00B2E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599" y="201168"/>
            <a:ext cx="8648931" cy="3810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New applications need an agile cloud architecture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05" y="763693"/>
            <a:ext cx="5957389" cy="4221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APM for hybrid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-641602"/>
            <a:ext cx="672317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457182"/>
            <a:r>
              <a:rPr lang="en-US" sz="2100" b="1" dirty="0">
                <a:solidFill>
                  <a:schemeClr val="accent3"/>
                </a:solidFill>
              </a:rPr>
              <a:t>IBM Cloud private embeds CAM features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0B17039-B9C4-465E-81AA-AA734275AB99}"/>
              </a:ext>
            </a:extLst>
          </p:cNvPr>
          <p:cNvSpPr/>
          <p:nvPr/>
        </p:nvSpPr>
        <p:spPr>
          <a:xfrm>
            <a:off x="168944" y="1314001"/>
            <a:ext cx="3698485" cy="286232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78586" indent="-178586" defTabSz="685742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Multi-cloud deployments using Terraform</a:t>
            </a: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Supports IBM Cloud, AWS, Azure, Bare metal, et al.</a:t>
            </a: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IBM Middleware</a:t>
            </a:r>
            <a:r>
              <a:rPr lang="en-US" sz="1500" dirty="0">
                <a:solidFill>
                  <a:schemeClr val="tx1"/>
                </a:solidFill>
              </a:rPr>
              <a:t>, Integration Data, Analytics </a:t>
            </a:r>
            <a:r>
              <a:rPr lang="en-US" sz="1500" dirty="0" smtClean="0">
                <a:solidFill>
                  <a:schemeClr val="tx1"/>
                </a:solidFill>
              </a:rPr>
              <a:t>offerings</a:t>
            </a: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Open source catalogue</a:t>
            </a: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marL="178586" indent="-178586" defTabSz="685742">
              <a:buFont typeface="Arial" panose="020B0604020202020204" pitchFamily="34" charset="0"/>
              <a:buChar char="•"/>
            </a:pPr>
            <a:r>
              <a:rPr lang="en-US" sz="1500" dirty="0" smtClean="0">
                <a:solidFill>
                  <a:schemeClr val="tx1"/>
                </a:solidFill>
              </a:rPr>
              <a:t>Blockchain workloads (Hyper ledger)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9" name="Rounded Rectangle 48">
            <a:extLst>
              <a:ext uri="{FF2B5EF4-FFF2-40B4-BE49-F238E27FC236}">
                <a16:creationId xmlns="" xmlns:a16="http://schemas.microsoft.com/office/drawing/2014/main" id="{F0E50BD3-5164-4527-8FB0-95137C783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9066" y="1970869"/>
            <a:ext cx="4273514" cy="1797175"/>
          </a:xfrm>
          <a:prstGeom prst="roundRect">
            <a:avLst>
              <a:gd name="adj" fmla="val 5148"/>
            </a:avLst>
          </a:prstGeom>
          <a:solidFill>
            <a:schemeClr val="accent1">
              <a:lumMod val="60000"/>
              <a:lumOff val="40000"/>
            </a:schemeClr>
          </a:solidFill>
          <a:ln w="57150">
            <a:noFill/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 defTabSz="685742">
              <a:defRPr/>
            </a:pPr>
            <a:endParaRPr lang="de-DE" sz="1050">
              <a:solidFill>
                <a:schemeClr val="bg2"/>
              </a:solidFill>
              <a:latin typeface="Arial"/>
              <a:ea typeface="ＭＳ Ｐゴシック"/>
            </a:endParaRPr>
          </a:p>
        </p:txBody>
      </p:sp>
      <p:sp>
        <p:nvSpPr>
          <p:cNvPr id="30" name="Rounded Rectangle 10">
            <a:extLst>
              <a:ext uri="{FF2B5EF4-FFF2-40B4-BE49-F238E27FC236}">
                <a16:creationId xmlns="" xmlns:a16="http://schemas.microsoft.com/office/drawing/2014/main" id="{32811ED3-2336-43C6-949F-48119F01566C}"/>
              </a:ext>
            </a:extLst>
          </p:cNvPr>
          <p:cNvSpPr/>
          <p:nvPr/>
        </p:nvSpPr>
        <p:spPr bwMode="auto">
          <a:xfrm>
            <a:off x="4989804" y="2247984"/>
            <a:ext cx="3497968" cy="1345232"/>
          </a:xfrm>
          <a:prstGeom prst="roundRect">
            <a:avLst>
              <a:gd name="adj" fmla="val 6636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ysClr val="window" lastClr="FFFFFF">
                <a:lumMod val="50000"/>
                <a:lumOff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>
            <a:bevelT w="31750" h="12700"/>
          </a:sp3d>
        </p:spPr>
        <p:txBody>
          <a:bodyPr lIns="0" tIns="34290" rIns="0" bIns="34290" anchor="t"/>
          <a:lstStyle/>
          <a:p>
            <a:pPr algn="ctr" defTabSz="685742">
              <a:defRPr/>
            </a:pPr>
            <a:r>
              <a:rPr lang="en-US" sz="1050">
                <a:solidFill>
                  <a:schemeClr val="bg2"/>
                </a:solidFill>
                <a:latin typeface="Helvetica Light" charset="0"/>
                <a:ea typeface="Helvetica Light" charset="0"/>
                <a:cs typeface="Helvetica Light" charset="0"/>
              </a:rPr>
              <a:t>for LOB and developers</a:t>
            </a:r>
          </a:p>
        </p:txBody>
      </p:sp>
      <p:sp>
        <p:nvSpPr>
          <p:cNvPr id="31" name="Rounded Rectangle 11">
            <a:extLst>
              <a:ext uri="{FF2B5EF4-FFF2-40B4-BE49-F238E27FC236}">
                <a16:creationId xmlns="" xmlns:a16="http://schemas.microsoft.com/office/drawing/2014/main" id="{D67B76D8-A082-46E7-91AB-DBB0410BF1DC}"/>
              </a:ext>
            </a:extLst>
          </p:cNvPr>
          <p:cNvSpPr/>
          <p:nvPr/>
        </p:nvSpPr>
        <p:spPr bwMode="auto">
          <a:xfrm>
            <a:off x="5131379" y="2330975"/>
            <a:ext cx="3212139" cy="238916"/>
          </a:xfrm>
          <a:prstGeom prst="roundRect">
            <a:avLst>
              <a:gd name="adj" fmla="val 10512"/>
            </a:avLst>
          </a:prstGeom>
          <a:solidFill>
            <a:schemeClr val="accent5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137160" tIns="34290" rIns="0" bIns="34290" anchor="ctr" anchorCtr="0"/>
          <a:lstStyle/>
          <a:p>
            <a:pPr algn="ctr" defTabSz="685742">
              <a:defRPr/>
            </a:pPr>
            <a:r>
              <a:rPr lang="en-US" sz="9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Service Composition &amp; Self Service Catalog</a:t>
            </a:r>
          </a:p>
        </p:txBody>
      </p:sp>
      <p:sp>
        <p:nvSpPr>
          <p:cNvPr id="32" name="Rounded Rectangle 13">
            <a:extLst>
              <a:ext uri="{FF2B5EF4-FFF2-40B4-BE49-F238E27FC236}">
                <a16:creationId xmlns="" xmlns:a16="http://schemas.microsoft.com/office/drawing/2014/main" id="{A9AF5136-DBAD-471D-9C5E-954F5B428FBA}"/>
              </a:ext>
            </a:extLst>
          </p:cNvPr>
          <p:cNvSpPr/>
          <p:nvPr/>
        </p:nvSpPr>
        <p:spPr bwMode="auto">
          <a:xfrm>
            <a:off x="6247247" y="2641984"/>
            <a:ext cx="993293" cy="50205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4290" rIns="0" bIns="34290" anchor="ctr"/>
          <a:lstStyle/>
          <a:p>
            <a:pPr algn="ctr" defTabSz="685742">
              <a:defRPr/>
            </a:pPr>
            <a:r>
              <a:rPr lang="en-US" sz="900" dirty="0">
                <a:solidFill>
                  <a:schemeClr val="bg2"/>
                </a:solidFill>
                <a:latin typeface="Helvetica Light" charset="0"/>
                <a:ea typeface="Helvetica Light" charset="0"/>
                <a:cs typeface="Helvetica Light" charset="0"/>
              </a:rPr>
              <a:t>Multi-cloud workload Provisioning</a:t>
            </a:r>
          </a:p>
        </p:txBody>
      </p:sp>
      <p:sp>
        <p:nvSpPr>
          <p:cNvPr id="33" name="Rounded Rectangle 14">
            <a:extLst>
              <a:ext uri="{FF2B5EF4-FFF2-40B4-BE49-F238E27FC236}">
                <a16:creationId xmlns="" xmlns:a16="http://schemas.microsoft.com/office/drawing/2014/main" id="{C9234BE2-7C71-40FA-A598-9048D0424A55}"/>
              </a:ext>
            </a:extLst>
          </p:cNvPr>
          <p:cNvSpPr/>
          <p:nvPr/>
        </p:nvSpPr>
        <p:spPr bwMode="auto">
          <a:xfrm>
            <a:off x="5131380" y="2641983"/>
            <a:ext cx="993293" cy="5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4290" rIns="0" bIns="34290" anchor="ctr"/>
          <a:lstStyle/>
          <a:p>
            <a:pPr algn="ctr" defTabSz="685742">
              <a:defRPr/>
            </a:pPr>
            <a:r>
              <a:rPr lang="en-US" sz="900" dirty="0">
                <a:solidFill>
                  <a:schemeClr val="bg2"/>
                </a:solidFill>
                <a:latin typeface="Helvetica Light" charset="0"/>
                <a:ea typeface="Helvetica Light" charset="0"/>
                <a:cs typeface="Helvetica Light" charset="0"/>
              </a:rPr>
              <a:t>Marketplace of pre-built Content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5CBC1E0-0B03-4074-AB7A-89811C1C9366}"/>
              </a:ext>
            </a:extLst>
          </p:cNvPr>
          <p:cNvSpPr/>
          <p:nvPr/>
        </p:nvSpPr>
        <p:spPr>
          <a:xfrm>
            <a:off x="5628025" y="3196129"/>
            <a:ext cx="1018078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742">
              <a:defRPr/>
            </a:pPr>
            <a:r>
              <a:rPr lang="en-US" sz="7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Accelerate delivery of new capabilities</a:t>
            </a:r>
          </a:p>
        </p:txBody>
      </p:sp>
      <p:sp>
        <p:nvSpPr>
          <p:cNvPr id="35" name="Rounded Rectangle 21">
            <a:extLst>
              <a:ext uri="{FF2B5EF4-FFF2-40B4-BE49-F238E27FC236}">
                <a16:creationId xmlns="" xmlns:a16="http://schemas.microsoft.com/office/drawing/2014/main" id="{0DC5B595-65F1-4D76-A903-3431C85339CA}"/>
              </a:ext>
            </a:extLst>
          </p:cNvPr>
          <p:cNvSpPr/>
          <p:nvPr/>
        </p:nvSpPr>
        <p:spPr bwMode="auto">
          <a:xfrm>
            <a:off x="7350226" y="2641983"/>
            <a:ext cx="993293" cy="50551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4290" rIns="0" bIns="34290" anchor="ctr"/>
          <a:lstStyle/>
          <a:p>
            <a:pPr algn="ctr" defTabSz="685742">
              <a:defRPr/>
            </a:pPr>
            <a:r>
              <a:rPr lang="en-US" sz="900" dirty="0">
                <a:solidFill>
                  <a:schemeClr val="bg2"/>
                </a:solidFill>
                <a:latin typeface="Helvetica Light" charset="0"/>
                <a:ea typeface="Helvetica Light" charset="0"/>
                <a:cs typeface="Helvetica Light" charset="0"/>
              </a:rPr>
              <a:t>Workflow automation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4E09CA6-7748-4596-BC0F-A68E74948095}"/>
              </a:ext>
            </a:extLst>
          </p:cNvPr>
          <p:cNvSpPr/>
          <p:nvPr/>
        </p:nvSpPr>
        <p:spPr>
          <a:xfrm>
            <a:off x="6825718" y="3185566"/>
            <a:ext cx="941825" cy="30008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742">
              <a:defRPr/>
            </a:pPr>
            <a:r>
              <a:rPr lang="en-US" sz="7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Hybrid cloud without complexity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B201A23E-63B5-4B97-A172-26E77B8466B9}"/>
              </a:ext>
            </a:extLst>
          </p:cNvPr>
          <p:cNvSpPr/>
          <p:nvPr/>
        </p:nvSpPr>
        <p:spPr>
          <a:xfrm>
            <a:off x="4773154" y="1973955"/>
            <a:ext cx="3529769" cy="23083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 defTabSz="685742"/>
            <a:r>
              <a:rPr lang="en-US" sz="1050" b="1" dirty="0">
                <a:solidFill>
                  <a:schemeClr val="bg2"/>
                </a:solidFill>
                <a:ea typeface="MS PGothic" panose="020B0600070205080204" pitchFamily="34" charset="-128"/>
                <a:cs typeface="MS PGothic" charset="0"/>
              </a:rPr>
              <a:t>IBM Cloud Automation Manager </a:t>
            </a:r>
            <a:endParaRPr lang="en-US" sz="1050" b="1" dirty="0">
              <a:solidFill>
                <a:schemeClr val="bg2"/>
              </a:solidFill>
            </a:endParaRPr>
          </a:p>
        </p:txBody>
      </p:sp>
      <p:sp>
        <p:nvSpPr>
          <p:cNvPr id="38" name="Rounded Rectangle 48">
            <a:extLst>
              <a:ext uri="{FF2B5EF4-FFF2-40B4-BE49-F238E27FC236}">
                <a16:creationId xmlns="" xmlns:a16="http://schemas.microsoft.com/office/drawing/2014/main" id="{A7741CC4-0814-466E-A9BB-3D72BEB2C556}"/>
              </a:ext>
            </a:extLst>
          </p:cNvPr>
          <p:cNvSpPr/>
          <p:nvPr/>
        </p:nvSpPr>
        <p:spPr bwMode="auto">
          <a:xfrm>
            <a:off x="4599928" y="2250940"/>
            <a:ext cx="334720" cy="1345232"/>
          </a:xfrm>
          <a:prstGeom prst="roundRect">
            <a:avLst>
              <a:gd name="adj" fmla="val 6636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5400000" algn="t" rotWithShape="0">
              <a:sysClr val="window" lastClr="FFFFFF">
                <a:lumMod val="50000"/>
                <a:lumOff val="50000"/>
                <a:alpha val="40000"/>
              </a:sysClr>
            </a:outerShdw>
          </a:effectLst>
          <a:scene3d>
            <a:camera prst="orthographicFront"/>
            <a:lightRig rig="threePt" dir="t"/>
          </a:scene3d>
          <a:sp3d>
            <a:bevelT w="31750" h="12700"/>
          </a:sp3d>
        </p:spPr>
        <p:txBody>
          <a:bodyPr vert="vert270" lIns="0" tIns="34290" rIns="0" bIns="34290" anchor="ctr" anchorCtr="0"/>
          <a:lstStyle/>
          <a:p>
            <a:pPr algn="ctr" defTabSz="685742">
              <a:defRPr/>
            </a:pPr>
            <a:r>
              <a:rPr lang="en-US" sz="10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 Consistent UX &amp; </a:t>
            </a:r>
          </a:p>
          <a:p>
            <a:pPr algn="ctr" defTabSz="685742">
              <a:defRPr/>
            </a:pPr>
            <a:r>
              <a:rPr lang="en-US" sz="1050" dirty="0">
                <a:solidFill>
                  <a:schemeClr val="bg2"/>
                </a:solidFill>
                <a:latin typeface="Helvetica Neue" charset="0"/>
                <a:ea typeface="Helvetica Neue" charset="0"/>
                <a:cs typeface="Helvetica Neue" charset="0"/>
              </a:rPr>
              <a:t>REST API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Automation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8"/>
          <p:cNvSpPr/>
          <p:nvPr/>
        </p:nvSpPr>
        <p:spPr>
          <a:xfrm>
            <a:off x="3540222" y="2162139"/>
            <a:ext cx="5009564" cy="2870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 algn="l">
              <a:defRPr sz="2000">
                <a:solidFill>
                  <a:srgbClr val="000000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pPr defTabSz="685800"/>
            <a:r>
              <a:rPr lang="en-US" sz="1650" b="1" dirty="0" smtClean="0">
                <a:solidFill>
                  <a:schemeClr val="tx1"/>
                </a:solidFill>
                <a:latin typeface="Arial"/>
              </a:rPr>
              <a:t>IBM’s Cloud capabilities</a:t>
            </a:r>
            <a:endParaRPr lang="en-US" sz="1650" b="1" dirty="0">
              <a:solidFill>
                <a:schemeClr val="tx1"/>
              </a:solidFill>
              <a:latin typeface="Arial"/>
            </a:endParaRPr>
          </a:p>
          <a:p>
            <a:pPr defTabSz="685800"/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>
                <a:solidFill>
                  <a:schemeClr val="tx1"/>
                </a:solidFill>
                <a:latin typeface="Arial"/>
              </a:rPr>
              <a:t>Kubernetes-based orchestration </a:t>
            </a:r>
            <a:r>
              <a:rPr lang="en-US" sz="1650" dirty="0" smtClean="0">
                <a:solidFill>
                  <a:schemeClr val="tx1"/>
                </a:solidFill>
                <a:latin typeface="Arial"/>
              </a:rPr>
              <a:t>platform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API Management, Application Integration Suite</a:t>
            </a: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Cloud foundry platform for service syndication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Multi-cloud deployments through CAM</a:t>
            </a:r>
          </a:p>
          <a:p>
            <a:pPr marL="257175" indent="-257175" defTabSz="685800">
              <a:buFont typeface="Arial" charset="0"/>
              <a:buChar char="•"/>
            </a:pPr>
            <a:endParaRPr lang="en-US" sz="1650" dirty="0">
              <a:solidFill>
                <a:schemeClr val="tx1"/>
              </a:solidFill>
              <a:latin typeface="Arial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lang="en-US" sz="1650" dirty="0" smtClean="0">
                <a:solidFill>
                  <a:schemeClr val="tx1"/>
                </a:solidFill>
                <a:latin typeface="Arial"/>
              </a:rPr>
              <a:t>APM for Hybrid Workload</a:t>
            </a:r>
            <a:endParaRPr lang="en-US" sz="165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8" name="Text Box 31"/>
          <p:cNvSpPr txBox="1">
            <a:spLocks noChangeArrowheads="1"/>
          </p:cNvSpPr>
          <p:nvPr/>
        </p:nvSpPr>
        <p:spPr bwMode="auto">
          <a:xfrm>
            <a:off x="3540222" y="1105737"/>
            <a:ext cx="5539065" cy="95103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0000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685800">
              <a:lnSpc>
                <a:spcPct val="93000"/>
              </a:lnSpc>
              <a:spcBef>
                <a:spcPct val="50000"/>
              </a:spcBef>
              <a:buClr>
                <a:srgbClr val="000000"/>
              </a:buClr>
              <a:buSzPct val="100000"/>
              <a:defRPr/>
            </a:pPr>
            <a:r>
              <a:rPr lang="en-US" sz="1500" b="1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Use Case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: Enterprises need to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integrate 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data and application services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(from 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other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locations) in their new 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cloud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native and cloud enabled  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applications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which are running in their own </a:t>
            </a:r>
            <a:r>
              <a:rPr lang="en-US" sz="1500" dirty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data </a:t>
            </a:r>
            <a:r>
              <a:rPr lang="en-US" sz="1500" dirty="0" smtClean="0">
                <a:solidFill>
                  <a:schemeClr val="tx1"/>
                </a:solidFill>
                <a:ea typeface="MS PGothic" charset="0"/>
                <a:cs typeface="ＭＳ Ｐゴシック" charset="-128"/>
              </a:rPr>
              <a:t>center.</a:t>
            </a:r>
            <a:endParaRPr lang="en-US" sz="1500" dirty="0">
              <a:solidFill>
                <a:schemeClr val="tx1"/>
              </a:solidFill>
              <a:ea typeface="MS PGothic" charset="0"/>
              <a:cs typeface="ＭＳ Ｐゴシック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7" y="1232042"/>
            <a:ext cx="2455848" cy="1649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252" y="3005856"/>
            <a:ext cx="2979671" cy="13386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8511639" cy="3810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IBM Cloud Private for hybrid cloud applications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4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281386" y="697130"/>
            <a:ext cx="3330409" cy="425771"/>
          </a:xfrm>
          <a:prstGeom prst="rect">
            <a:avLst/>
          </a:prstGeom>
        </p:spPr>
        <p:txBody>
          <a:bodyPr vert="horz" wrap="square" lIns="68580" tIns="34290" rIns="68580" bIns="3429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endParaRPr lang="en-US" sz="1875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0679"/>
            <a:ext cx="9144000" cy="1135699"/>
          </a:xfrm>
          <a:prstGeom prst="rect">
            <a:avLst/>
          </a:prstGeom>
        </p:spPr>
      </p:pic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958537" y="1521722"/>
            <a:ext cx="1927664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148" tIns="20574" rIns="41148" bIns="20574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Bold for IBM" charset="0"/>
                <a:cs typeface="HelvNeue Bold for IBM" charset="0"/>
                <a:sym typeface="Helvetica Light" charset="0"/>
              </a:rPr>
              <a:t>Todd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ea typeface="HelvNeue Bold for IBM" charset="0"/>
              <a:cs typeface="HelvNeue Bold for IBM" charset="0"/>
              <a:sym typeface="Helvetica Light" charset="0"/>
            </a:endParaRP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for IBM" charset="0"/>
                <a:cs typeface="HelvNeue Light for IBM" charset="0"/>
                <a:sym typeface="Helvetica Light" charset="0"/>
              </a:rPr>
              <a:t>Operations / Admin</a:t>
            </a:r>
          </a:p>
          <a:p>
            <a:pPr>
              <a:spcAft>
                <a:spcPts val="300"/>
              </a:spcAft>
            </a:pPr>
            <a:r>
              <a:rPr lang="en-US" sz="825" i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Italic for IBM" charset="0"/>
                <a:cs typeface="HelvNeue Light Italic for IBM" charset="0"/>
                <a:sym typeface="Helvetica Light" charset="0"/>
              </a:rPr>
              <a:t>Responsible for infrastructure, security, and management of the environment.</a:t>
            </a:r>
            <a:endParaRPr lang="en-US" sz="825" i="1" dirty="0">
              <a:solidFill>
                <a:schemeClr val="tx1">
                  <a:lumMod val="75000"/>
                  <a:lumOff val="25000"/>
                </a:schemeClr>
              </a:solidFill>
              <a:ea typeface="HelvNeue Light Italic for IBM" charset="0"/>
              <a:cs typeface="HelvNeue Light Italic for IBM" charset="0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757887" y="1521722"/>
            <a:ext cx="2390272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1148" tIns="20574" rIns="41148" bIns="20574">
            <a:spAutoFit/>
          </a:bodyPr>
          <a:lstStyle/>
          <a:p>
            <a:pPr>
              <a:spcAft>
                <a:spcPts val="300"/>
              </a:spcAft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Bold for IBM" charset="0"/>
                <a:cs typeface="HelvNeue Bold for IBM" charset="0"/>
                <a:sym typeface="Helvetica Light" charset="0"/>
              </a:rPr>
              <a:t>Jane</a:t>
            </a: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ea typeface="HelvNeue Bold for IBM" charset="0"/>
              <a:cs typeface="HelvNeue Bold for IBM" charset="0"/>
              <a:sym typeface="Helvetica Light" charset="0"/>
            </a:endParaRPr>
          </a:p>
          <a:p>
            <a:pPr>
              <a:spcAft>
                <a:spcPts val="300"/>
              </a:spcAft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for IBM" charset="0"/>
                <a:cs typeface="HelvNeue Light for IBM" charset="0"/>
                <a:sym typeface="Helvetica Light" charset="0"/>
              </a:rPr>
              <a:t>Enterprise Developer</a:t>
            </a:r>
          </a:p>
          <a:p>
            <a:r>
              <a:rPr lang="en-US" sz="825" i="1" dirty="0">
                <a:solidFill>
                  <a:schemeClr val="tx1">
                    <a:lumMod val="75000"/>
                    <a:lumOff val="25000"/>
                  </a:schemeClr>
                </a:solidFill>
                <a:ea typeface="HelvNeue Light Italic for IBM" charset="0"/>
                <a:cs typeface="HelvNeue Light Italic for IBM" charset="0"/>
                <a:sym typeface="Helvetica Light" charset="0"/>
              </a:rPr>
              <a:t>Responsible for modernizing existing applications and creating new Cloud Native Workloads.</a:t>
            </a:r>
            <a:endParaRPr lang="en-US" sz="825" i="1" dirty="0">
              <a:solidFill>
                <a:schemeClr val="tx1">
                  <a:lumMod val="75000"/>
                  <a:lumOff val="25000"/>
                </a:schemeClr>
              </a:solidFill>
              <a:ea typeface="HelvNeue Light Italic for IBM" charset="0"/>
              <a:cs typeface="HelvNeue Light Italic for IBM" charset="0"/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5271221" y="1854363"/>
            <a:ext cx="748154" cy="34289"/>
          </a:xfrm>
          <a:prstGeom prst="rect">
            <a:avLst/>
          </a:prstGeom>
          <a:solidFill>
            <a:srgbClr val="2D7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5"/>
          </a:p>
        </p:txBody>
      </p:sp>
      <p:sp>
        <p:nvSpPr>
          <p:cNvPr id="32" name="Rectangle 31"/>
          <p:cNvSpPr/>
          <p:nvPr/>
        </p:nvSpPr>
        <p:spPr>
          <a:xfrm rot="16200000">
            <a:off x="1494728" y="1854363"/>
            <a:ext cx="748154" cy="34289"/>
          </a:xfrm>
          <a:prstGeom prst="rect">
            <a:avLst/>
          </a:prstGeom>
          <a:solidFill>
            <a:srgbClr val="2D74D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5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0" y="878595"/>
            <a:ext cx="1179881" cy="11798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982" y="878595"/>
            <a:ext cx="1179881" cy="1184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516" y="2519426"/>
            <a:ext cx="8830756" cy="23406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hangingPunct="0">
              <a:lnSpc>
                <a:spcPct val="90000"/>
              </a:lnSpc>
            </a:pPr>
            <a:r>
              <a:rPr lang="en-US" sz="1800" dirty="0">
                <a:solidFill>
                  <a:srgbClr val="0070C0"/>
                </a:solidFill>
              </a:rPr>
              <a:t>IBM Cloud private empowers both developers and administrators to meet business demands:</a:t>
            </a:r>
            <a:endParaRPr lang="en-US" sz="1800" dirty="0">
              <a:solidFill>
                <a:srgbClr val="0070C0"/>
              </a:solidFill>
              <a:latin typeface="+mn-ea"/>
              <a:cs typeface="HelvNeue Light for IBM"/>
              <a:sym typeface="HelvNeue Light for IBM"/>
            </a:endParaRPr>
          </a:p>
          <a:p>
            <a:pPr>
              <a:spcBef>
                <a:spcPct val="0"/>
              </a:spcBef>
            </a:pPr>
            <a:endParaRPr lang="en-US" altLang="en-US" sz="1800" dirty="0">
              <a:solidFill>
                <a:schemeClr val="bg2">
                  <a:lumMod val="50000"/>
                </a:schemeClr>
              </a:solidFill>
            </a:endParaRPr>
          </a:p>
          <a:p>
            <a:pPr marL="257175" indent="-257175" hangingPunct="0">
              <a:lnSpc>
                <a:spcPct val="90000"/>
              </a:lnSpc>
              <a:buFont typeface="Arial" charset="0"/>
              <a:buChar char="•"/>
            </a:pPr>
            <a:r>
              <a:rPr lang="en-US" sz="1500" dirty="0">
                <a:solidFill>
                  <a:schemeClr val="tx1"/>
                </a:solidFill>
                <a:cs typeface="HelvNeue Light for IBM"/>
                <a:sym typeface="HelvNeue Light for IBM"/>
              </a:rPr>
              <a:t>IT Operations and Administrators can quickly </a:t>
            </a:r>
            <a:r>
              <a:rPr lang="en-US" sz="1500" dirty="0">
                <a:solidFill>
                  <a:schemeClr val="tx1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set up a modern, flexible, and compliant private cloud on enterprise infrastructure that enables enterprise developers to innovate; they can also integrate with their existing management tools and processes</a:t>
            </a:r>
          </a:p>
          <a:p>
            <a:pPr lvl="0" hangingPunct="0"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  <a:ea typeface="HelvNeue Roman for IBM" charset="0"/>
              <a:cs typeface="HelvNeue Roman for IBM" charset="0"/>
              <a:sym typeface="Helvetica Light" charset="0"/>
            </a:endParaRPr>
          </a:p>
          <a:p>
            <a:pPr marL="257175" indent="-257175" hangingPunct="0">
              <a:lnSpc>
                <a:spcPct val="90000"/>
              </a:lnSpc>
              <a:buFont typeface="Arial" charset="0"/>
              <a:buChar char="•"/>
            </a:pPr>
            <a:r>
              <a:rPr lang="en-US" sz="1500" dirty="0">
                <a:solidFill>
                  <a:schemeClr val="tx1"/>
                </a:solidFill>
                <a:ea typeface="HelvNeue Roman for IBM" charset="0"/>
                <a:cs typeface="HelvNeue Roman for IBM" charset="0"/>
                <a:sym typeface="Helvetica Light" charset="0"/>
              </a:rPr>
              <a:t>Developers can create new cloud-native applications, optimize existing ones, and securely connect their applications with data and services across all clouds</a:t>
            </a:r>
            <a:endParaRPr lang="en-US" sz="1500" dirty="0">
              <a:solidFill>
                <a:schemeClr val="tx1"/>
              </a:solidFill>
              <a:cs typeface="HelvNeue Light for IBM"/>
              <a:sym typeface="HelvNeue Light for IBM"/>
            </a:endParaRPr>
          </a:p>
          <a:p>
            <a:pPr hangingPunct="0">
              <a:lnSpc>
                <a:spcPct val="90000"/>
              </a:lnSpc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+mn-ea"/>
              <a:cs typeface="HelvNeue Light for IBM"/>
              <a:sym typeface="HelvNeue Light for IBM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452262" cy="381000"/>
          </a:xfrm>
        </p:spPr>
        <p:txBody>
          <a:bodyPr/>
          <a:lstStyle/>
          <a:p>
            <a:r>
              <a:rPr lang="en-US" b="1" dirty="0">
                <a:ea typeface=""/>
                <a:cs typeface=""/>
              </a:rPr>
              <a:t>IBM Cloud Private </a:t>
            </a:r>
            <a:r>
              <a:rPr lang="en-US" dirty="0">
                <a:ea typeface=""/>
                <a:cs typeface=""/>
              </a:rPr>
              <a:t>transforms the way IT operations </a:t>
            </a:r>
            <a:r>
              <a:rPr lang="en-US" dirty="0" smtClean="0">
                <a:ea typeface=""/>
                <a:cs typeface=""/>
              </a:rPr>
              <a:t>and developers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2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1168"/>
            <a:ext cx="7894122" cy="381000"/>
          </a:xfrm>
        </p:spPr>
        <p:txBody>
          <a:bodyPr/>
          <a:lstStyle/>
          <a:p>
            <a:r>
              <a:rPr lang="en-GB" dirty="0"/>
              <a:t>Advanced platform features for production</a:t>
            </a:r>
            <a:r>
              <a:rPr lang="nl-BE" dirty="0"/>
              <a:t/>
            </a:r>
            <a:br>
              <a:rPr lang="nl-BE" dirty="0"/>
            </a:b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FB092-9413-4052-9D30-B8D943FAC966}" type="slidenum">
              <a:rPr lang="en-GB" smtClean="0"/>
              <a:t>25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651669" y="1077330"/>
            <a:ext cx="4320000" cy="1728000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Vulnerability Advisor : analysis of containers security (vulnerabilities and compliance with good practices)</a:t>
            </a:r>
          </a:p>
        </p:txBody>
      </p:sp>
      <p:sp>
        <p:nvSpPr>
          <p:cNvPr id="62" name="Rounded Rectangle 53"/>
          <p:cNvSpPr>
            <a:spLocks noChangeArrowheads="1"/>
          </p:cNvSpPr>
          <p:nvPr/>
        </p:nvSpPr>
        <p:spPr bwMode="auto">
          <a:xfrm>
            <a:off x="5792544" y="1648118"/>
            <a:ext cx="1438727" cy="97276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189" eaLnBrk="0">
              <a:defRPr/>
            </a:pPr>
            <a:endParaRPr lang="en-GB" altLang="en-US" sz="1000" dirty="0">
              <a:solidFill>
                <a:srgbClr val="FFFFFF"/>
              </a:solidFill>
              <a:latin typeface="Calibri" charset="0"/>
              <a:cs typeface="Arial"/>
            </a:endParaRPr>
          </a:p>
        </p:txBody>
      </p:sp>
      <p:sp>
        <p:nvSpPr>
          <p:cNvPr id="63" name="Text Box 54"/>
          <p:cNvSpPr txBox="1">
            <a:spLocks noChangeArrowheads="1"/>
          </p:cNvSpPr>
          <p:nvPr/>
        </p:nvSpPr>
        <p:spPr bwMode="auto">
          <a:xfrm>
            <a:off x="5879678" y="1677037"/>
            <a:ext cx="96579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914378" eaLnBrk="0"/>
            <a:r>
              <a:rPr lang="en-GB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Image</a:t>
            </a:r>
          </a:p>
          <a:p>
            <a:pPr defTabSz="914378" eaLnBrk="0"/>
            <a:r>
              <a:rPr lang="en-GB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</a:rPr>
              <a:t>Registry</a:t>
            </a:r>
          </a:p>
        </p:txBody>
      </p:sp>
      <p:pic>
        <p:nvPicPr>
          <p:cNvPr id="64" name="Picture 103" descr="eye_icons_color"/>
          <p:cNvPicPr>
            <a:picLocks noChangeAspect="1" noChangeArrowheads="1"/>
          </p:cNvPicPr>
          <p:nvPr/>
        </p:nvPicPr>
        <p:blipFill>
          <a:blip r:embed="rId2" cstate="hq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  <a:lum bright="-48000" contrast="6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3893" y="1758842"/>
            <a:ext cx="552408" cy="29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" name="Group 209"/>
          <p:cNvGrpSpPr>
            <a:grpSpLocks/>
          </p:cNvGrpSpPr>
          <p:nvPr/>
        </p:nvGrpSpPr>
        <p:grpSpPr bwMode="auto">
          <a:xfrm>
            <a:off x="5929246" y="2185230"/>
            <a:ext cx="375368" cy="356319"/>
            <a:chOff x="816" y="960"/>
            <a:chExt cx="336" cy="288"/>
          </a:xfrm>
        </p:grpSpPr>
        <p:sp>
          <p:nvSpPr>
            <p:cNvPr id="72" name="AutoShape 123"/>
            <p:cNvSpPr>
              <a:spLocks noChangeArrowheads="1"/>
            </p:cNvSpPr>
            <p:nvPr/>
          </p:nvSpPr>
          <p:spPr bwMode="auto">
            <a:xfrm>
              <a:off x="816" y="960"/>
              <a:ext cx="336" cy="288"/>
            </a:xfrm>
            <a:prstGeom prst="cube">
              <a:avLst>
                <a:gd name="adj" fmla="val 47676"/>
              </a:avLst>
            </a:prstGeom>
            <a:solidFill>
              <a:srgbClr val="9DD0F3"/>
            </a:solidFill>
            <a:ln w="127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lIns="0" rIns="0" anchor="ctr"/>
            <a:lstStyle/>
            <a:p>
              <a:pPr algn="ctr" defTabSz="548627" eaLnBrk="0"/>
              <a:endParaRPr lang="en-GB" altLang="en-US" sz="600" b="1" dirty="0">
                <a:solidFill>
                  <a:srgbClr val="362F9F">
                    <a:lumMod val="60000"/>
                    <a:lumOff val="40000"/>
                  </a:srgbClr>
                </a:solidFill>
                <a:latin typeface="Calibri" pitchFamily="34" charset="0"/>
              </a:endParaRPr>
            </a:p>
          </p:txBody>
        </p:sp>
        <p:sp>
          <p:nvSpPr>
            <p:cNvPr id="73" name="Text Box 126"/>
            <p:cNvSpPr txBox="1">
              <a:spLocks noChangeArrowheads="1"/>
            </p:cNvSpPr>
            <p:nvPr/>
          </p:nvSpPr>
          <p:spPr bwMode="auto">
            <a:xfrm>
              <a:off x="841" y="1115"/>
              <a:ext cx="127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30501" indent="-230501" algn="ctr" defTabSz="914378" eaLnBrk="0">
                <a:spcBef>
                  <a:spcPct val="50000"/>
                </a:spcBef>
              </a:pPr>
              <a:r>
                <a:rPr lang="en-GB" altLang="en-US" sz="600" b="1" dirty="0">
                  <a:solidFill>
                    <a:srgbClr val="362F9F">
                      <a:lumMod val="60000"/>
                      <a:lumOff val="40000"/>
                    </a:srgbClr>
                  </a:solidFill>
                  <a:latin typeface="Calibri" pitchFamily="34" charset="0"/>
                </a:rPr>
                <a:t>IMG</a:t>
              </a:r>
            </a:p>
          </p:txBody>
        </p:sp>
      </p:grpSp>
      <p:grpSp>
        <p:nvGrpSpPr>
          <p:cNvPr id="74" name="Group 212"/>
          <p:cNvGrpSpPr>
            <a:grpSpLocks/>
          </p:cNvGrpSpPr>
          <p:nvPr/>
        </p:nvGrpSpPr>
        <p:grpSpPr bwMode="auto">
          <a:xfrm>
            <a:off x="6198166" y="2185230"/>
            <a:ext cx="375368" cy="356319"/>
            <a:chOff x="816" y="960"/>
            <a:chExt cx="336" cy="288"/>
          </a:xfrm>
        </p:grpSpPr>
        <p:sp>
          <p:nvSpPr>
            <p:cNvPr id="75" name="AutoShape 123"/>
            <p:cNvSpPr>
              <a:spLocks noChangeArrowheads="1"/>
            </p:cNvSpPr>
            <p:nvPr/>
          </p:nvSpPr>
          <p:spPr bwMode="auto">
            <a:xfrm>
              <a:off x="816" y="960"/>
              <a:ext cx="336" cy="288"/>
            </a:xfrm>
            <a:prstGeom prst="cube">
              <a:avLst>
                <a:gd name="adj" fmla="val 47676"/>
              </a:avLst>
            </a:prstGeom>
            <a:solidFill>
              <a:srgbClr val="9DD0F3"/>
            </a:solidFill>
            <a:ln w="127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lIns="0" rIns="0" anchor="ctr"/>
            <a:lstStyle/>
            <a:p>
              <a:pPr algn="ctr" defTabSz="548627" eaLnBrk="0"/>
              <a:endParaRPr lang="en-GB" altLang="en-US" sz="600" b="1" dirty="0">
                <a:solidFill>
                  <a:srgbClr val="362F9F">
                    <a:lumMod val="60000"/>
                    <a:lumOff val="40000"/>
                  </a:srgbClr>
                </a:solidFill>
                <a:latin typeface="Calibri" pitchFamily="34" charset="0"/>
              </a:endParaRPr>
            </a:p>
          </p:txBody>
        </p:sp>
        <p:sp>
          <p:nvSpPr>
            <p:cNvPr id="76" name="Text Box 126"/>
            <p:cNvSpPr txBox="1">
              <a:spLocks noChangeArrowheads="1"/>
            </p:cNvSpPr>
            <p:nvPr/>
          </p:nvSpPr>
          <p:spPr bwMode="auto">
            <a:xfrm>
              <a:off x="841" y="1115"/>
              <a:ext cx="127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30501" indent="-230501" algn="ctr" defTabSz="914378" eaLnBrk="0">
                <a:spcBef>
                  <a:spcPct val="50000"/>
                </a:spcBef>
              </a:pPr>
              <a:r>
                <a:rPr lang="en-GB" altLang="en-US" sz="600" b="1" dirty="0">
                  <a:solidFill>
                    <a:srgbClr val="362F9F">
                      <a:lumMod val="60000"/>
                      <a:lumOff val="40000"/>
                    </a:srgbClr>
                  </a:solidFill>
                  <a:latin typeface="Calibri" pitchFamily="34" charset="0"/>
                </a:rPr>
                <a:t>IMG</a:t>
              </a:r>
            </a:p>
          </p:txBody>
        </p:sp>
      </p:grpSp>
      <p:grpSp>
        <p:nvGrpSpPr>
          <p:cNvPr id="77" name="Group 215"/>
          <p:cNvGrpSpPr>
            <a:grpSpLocks/>
          </p:cNvGrpSpPr>
          <p:nvPr/>
        </p:nvGrpSpPr>
        <p:grpSpPr bwMode="auto">
          <a:xfrm>
            <a:off x="6467088" y="2185230"/>
            <a:ext cx="375368" cy="356319"/>
            <a:chOff x="816" y="960"/>
            <a:chExt cx="336" cy="288"/>
          </a:xfrm>
        </p:grpSpPr>
        <p:sp>
          <p:nvSpPr>
            <p:cNvPr id="78" name="AutoShape 123"/>
            <p:cNvSpPr>
              <a:spLocks noChangeArrowheads="1"/>
            </p:cNvSpPr>
            <p:nvPr/>
          </p:nvSpPr>
          <p:spPr bwMode="auto">
            <a:xfrm>
              <a:off x="816" y="960"/>
              <a:ext cx="336" cy="288"/>
            </a:xfrm>
            <a:prstGeom prst="cube">
              <a:avLst>
                <a:gd name="adj" fmla="val 47676"/>
              </a:avLst>
            </a:prstGeom>
            <a:solidFill>
              <a:srgbClr val="9DD0F3"/>
            </a:solidFill>
            <a:ln w="127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lIns="0" rIns="0" anchor="ctr"/>
            <a:lstStyle/>
            <a:p>
              <a:pPr algn="ctr" defTabSz="548627" eaLnBrk="0"/>
              <a:endParaRPr lang="en-GB" altLang="en-US" sz="600" b="1" dirty="0">
                <a:solidFill>
                  <a:srgbClr val="362F9F">
                    <a:lumMod val="60000"/>
                    <a:lumOff val="40000"/>
                  </a:srgbClr>
                </a:solidFill>
                <a:latin typeface="Calibri" pitchFamily="34" charset="0"/>
              </a:endParaRPr>
            </a:p>
          </p:txBody>
        </p:sp>
        <p:sp>
          <p:nvSpPr>
            <p:cNvPr id="79" name="Text Box 126"/>
            <p:cNvSpPr txBox="1">
              <a:spLocks noChangeArrowheads="1"/>
            </p:cNvSpPr>
            <p:nvPr/>
          </p:nvSpPr>
          <p:spPr bwMode="auto">
            <a:xfrm>
              <a:off x="841" y="1115"/>
              <a:ext cx="127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30501" indent="-230501" algn="ctr" defTabSz="914378" eaLnBrk="0">
                <a:spcBef>
                  <a:spcPct val="50000"/>
                </a:spcBef>
              </a:pPr>
              <a:r>
                <a:rPr lang="en-GB" altLang="en-US" sz="600" b="1" dirty="0">
                  <a:solidFill>
                    <a:srgbClr val="362F9F">
                      <a:lumMod val="60000"/>
                      <a:lumOff val="40000"/>
                    </a:srgbClr>
                  </a:solidFill>
                  <a:latin typeface="Calibri" pitchFamily="34" charset="0"/>
                </a:rPr>
                <a:t>IMG</a:t>
              </a:r>
            </a:p>
          </p:txBody>
        </p:sp>
      </p:grpSp>
      <p:grpSp>
        <p:nvGrpSpPr>
          <p:cNvPr id="80" name="Group 221"/>
          <p:cNvGrpSpPr>
            <a:grpSpLocks/>
          </p:cNvGrpSpPr>
          <p:nvPr/>
        </p:nvGrpSpPr>
        <p:grpSpPr bwMode="auto">
          <a:xfrm>
            <a:off x="4936056" y="1946549"/>
            <a:ext cx="375368" cy="356319"/>
            <a:chOff x="816" y="960"/>
            <a:chExt cx="336" cy="288"/>
          </a:xfrm>
        </p:grpSpPr>
        <p:sp>
          <p:nvSpPr>
            <p:cNvPr id="81" name="AutoShape 123"/>
            <p:cNvSpPr>
              <a:spLocks noChangeArrowheads="1"/>
            </p:cNvSpPr>
            <p:nvPr/>
          </p:nvSpPr>
          <p:spPr bwMode="auto">
            <a:xfrm>
              <a:off x="816" y="960"/>
              <a:ext cx="336" cy="288"/>
            </a:xfrm>
            <a:prstGeom prst="cube">
              <a:avLst>
                <a:gd name="adj" fmla="val 47676"/>
              </a:avLst>
            </a:prstGeom>
            <a:solidFill>
              <a:srgbClr val="DAEDFA"/>
            </a:solidFill>
            <a:ln w="12700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lIns="0" rIns="0" anchor="ctr"/>
            <a:lstStyle/>
            <a:p>
              <a:pPr algn="ctr" defTabSz="548627" eaLnBrk="0"/>
              <a:endParaRPr lang="en-GB" altLang="en-US" sz="600" b="1" dirty="0">
                <a:solidFill>
                  <a:srgbClr val="362F9F">
                    <a:lumMod val="60000"/>
                    <a:lumOff val="40000"/>
                  </a:srgbClr>
                </a:solidFill>
                <a:latin typeface="Calibri" pitchFamily="34" charset="0"/>
              </a:endParaRPr>
            </a:p>
          </p:txBody>
        </p:sp>
        <p:sp>
          <p:nvSpPr>
            <p:cNvPr id="82" name="Text Box 126"/>
            <p:cNvSpPr txBox="1">
              <a:spLocks noChangeArrowheads="1"/>
            </p:cNvSpPr>
            <p:nvPr/>
          </p:nvSpPr>
          <p:spPr bwMode="auto">
            <a:xfrm>
              <a:off x="841" y="1115"/>
              <a:ext cx="127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30501" indent="-230501" algn="ctr" defTabSz="914378" eaLnBrk="0">
                <a:spcBef>
                  <a:spcPct val="50000"/>
                </a:spcBef>
              </a:pPr>
              <a:r>
                <a:rPr lang="en-GB" altLang="en-US" sz="600" b="1" dirty="0">
                  <a:solidFill>
                    <a:srgbClr val="362F9F">
                      <a:lumMod val="60000"/>
                      <a:lumOff val="40000"/>
                    </a:srgbClr>
                  </a:solidFill>
                  <a:latin typeface="Calibri" pitchFamily="34" charset="0"/>
                </a:rPr>
                <a:t>IMG</a:t>
              </a:r>
            </a:p>
          </p:txBody>
        </p:sp>
      </p:grpSp>
      <p:sp>
        <p:nvSpPr>
          <p:cNvPr id="83" name="Line 52"/>
          <p:cNvSpPr>
            <a:spLocks noChangeShapeType="1"/>
          </p:cNvSpPr>
          <p:nvPr/>
        </p:nvSpPr>
        <p:spPr bwMode="auto">
          <a:xfrm rot="10800000" flipH="1" flipV="1">
            <a:off x="5311424" y="2158694"/>
            <a:ext cx="499843" cy="0"/>
          </a:xfrm>
          <a:prstGeom prst="lin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 type="triangle" w="lg" len="med"/>
          </a:ln>
        </p:spPr>
        <p:txBody>
          <a:bodyPr/>
          <a:lstStyle/>
          <a:p>
            <a:pPr defTabSz="914378">
              <a:defRPr/>
            </a:pPr>
            <a:endParaRPr lang="en-GB" sz="1000" dirty="0">
              <a:solidFill>
                <a:srgbClr val="FFFFFF"/>
              </a:solidFill>
            </a:endParaRPr>
          </a:p>
        </p:txBody>
      </p:sp>
      <p:sp>
        <p:nvSpPr>
          <p:cNvPr id="84" name="Rounded Rectangle 22"/>
          <p:cNvSpPr>
            <a:spLocks noChangeArrowheads="1"/>
          </p:cNvSpPr>
          <p:nvPr/>
        </p:nvSpPr>
        <p:spPr bwMode="auto">
          <a:xfrm>
            <a:off x="7718705" y="1648117"/>
            <a:ext cx="1111265" cy="972763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 defTabSz="914378"/>
            <a:endParaRPr lang="en-GB" altLang="en-US" sz="600" dirty="0">
              <a:solidFill>
                <a:srgbClr val="FFFFFF"/>
              </a:solidFill>
              <a:latin typeface="Calibri" pitchFamily="34" charset="0"/>
              <a:ea typeface="Arial"/>
              <a:cs typeface="Arial"/>
            </a:endParaRPr>
          </a:p>
          <a:p>
            <a:pPr algn="ctr" defTabSz="914378"/>
            <a:r>
              <a:rPr lang="en-GB" altLang="en-US" sz="1200" dirty="0">
                <a:solidFill>
                  <a:srgbClr val="FFFFFF"/>
                </a:solidFill>
                <a:latin typeface="Calibri" pitchFamily="34" charset="0"/>
                <a:ea typeface="Arial"/>
                <a:cs typeface="Arial"/>
              </a:rPr>
              <a:t>Vulnerability Advisor</a:t>
            </a:r>
          </a:p>
        </p:txBody>
      </p:sp>
      <p:pic>
        <p:nvPicPr>
          <p:cNvPr id="85" name="Picture 31" descr="elasticsearch-logo-icon-l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531054" y="1538357"/>
            <a:ext cx="369766" cy="42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105" descr="https://camo.githubusercontent.com/5591c5caebe005c7c95f5e60e38562c8e095a4f5/687474703a2f2f75706c6f61642e77696b696d656469612e6f72672f77696b6970656469612f636f6d6d6f6e732f372f37392f446f636b65725f253238636f6e7461696e65725f656e67696e652532395f6c6f676f2e706e67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786"/>
          <a:stretch>
            <a:fillRect/>
          </a:stretch>
        </p:blipFill>
        <p:spPr bwMode="auto">
          <a:xfrm>
            <a:off x="6719059" y="1770783"/>
            <a:ext cx="411224" cy="25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Line 52"/>
          <p:cNvSpPr>
            <a:spLocks noChangeShapeType="1"/>
          </p:cNvSpPr>
          <p:nvPr/>
        </p:nvSpPr>
        <p:spPr bwMode="auto">
          <a:xfrm rot="10800000" flipH="1" flipV="1">
            <a:off x="7231270" y="2158695"/>
            <a:ext cx="487434" cy="1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type="triangle" w="lg" len="med"/>
            <a:tailEnd type="none" w="med" len="med"/>
          </a:ln>
        </p:spPr>
        <p:txBody>
          <a:bodyPr/>
          <a:lstStyle/>
          <a:p>
            <a:pPr defTabSz="914378">
              <a:defRPr/>
            </a:pPr>
            <a:endParaRPr lang="en-GB" sz="1000" dirty="0">
              <a:solidFill>
                <a:srgbClr val="FFFFF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651023" y="2998593"/>
            <a:ext cx="4320000" cy="1728000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Auditability and monitoring with ELK (*) and Prometheus</a:t>
            </a:r>
          </a:p>
          <a:p>
            <a:endParaRPr lang="en-GB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92972" y="2998593"/>
            <a:ext cx="4320000" cy="1728000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Advanced role based access control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92972" y="1077330"/>
            <a:ext cx="4320000" cy="1728000"/>
          </a:xfrm>
          <a:prstGeom prst="rect">
            <a:avLst/>
          </a:prstGeom>
          <a:solidFill>
            <a:schemeClr val="bg2"/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Network segmentation with SDN</a:t>
            </a:r>
          </a:p>
        </p:txBody>
      </p:sp>
      <p:pic>
        <p:nvPicPr>
          <p:cNvPr id="93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68" t="44551" r="25876" b="32954"/>
          <a:stretch/>
        </p:blipFill>
        <p:spPr>
          <a:xfrm>
            <a:off x="2742242" y="3381619"/>
            <a:ext cx="1361391" cy="1144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8" name="Group 206"/>
          <p:cNvGrpSpPr>
            <a:grpSpLocks/>
          </p:cNvGrpSpPr>
          <p:nvPr/>
        </p:nvGrpSpPr>
        <p:grpSpPr bwMode="auto">
          <a:xfrm>
            <a:off x="6736009" y="2185230"/>
            <a:ext cx="375368" cy="356319"/>
            <a:chOff x="816" y="960"/>
            <a:chExt cx="336" cy="288"/>
          </a:xfrm>
        </p:grpSpPr>
        <p:sp>
          <p:nvSpPr>
            <p:cNvPr id="69" name="AutoShape 123"/>
            <p:cNvSpPr>
              <a:spLocks noChangeArrowheads="1"/>
            </p:cNvSpPr>
            <p:nvPr/>
          </p:nvSpPr>
          <p:spPr bwMode="auto">
            <a:xfrm>
              <a:off x="816" y="960"/>
              <a:ext cx="336" cy="288"/>
            </a:xfrm>
            <a:prstGeom prst="cube">
              <a:avLst>
                <a:gd name="adj" fmla="val 47676"/>
              </a:avLst>
            </a:prstGeom>
            <a:solidFill>
              <a:srgbClr val="9DD0F3"/>
            </a:solidFill>
            <a:ln w="1270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lIns="0" rIns="0" anchor="ctr"/>
            <a:lstStyle/>
            <a:p>
              <a:pPr algn="ctr" defTabSz="548627" eaLnBrk="0"/>
              <a:endParaRPr lang="en-GB" altLang="en-US" sz="600" b="1" dirty="0">
                <a:solidFill>
                  <a:srgbClr val="362F9F">
                    <a:lumMod val="60000"/>
                    <a:lumOff val="40000"/>
                  </a:srgbClr>
                </a:solidFill>
                <a:latin typeface="Calibri" pitchFamily="34" charset="0"/>
              </a:endParaRPr>
            </a:p>
          </p:txBody>
        </p:sp>
        <p:sp>
          <p:nvSpPr>
            <p:cNvPr id="70" name="Text Box 126"/>
            <p:cNvSpPr txBox="1">
              <a:spLocks noChangeArrowheads="1"/>
            </p:cNvSpPr>
            <p:nvPr/>
          </p:nvSpPr>
          <p:spPr bwMode="auto">
            <a:xfrm>
              <a:off x="841" y="1115"/>
              <a:ext cx="127" cy="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230501" indent="-230501" algn="ctr" defTabSz="914378" eaLnBrk="0">
                <a:spcBef>
                  <a:spcPct val="50000"/>
                </a:spcBef>
              </a:pPr>
              <a:r>
                <a:rPr lang="en-GB" altLang="en-US" sz="600" b="1" dirty="0">
                  <a:solidFill>
                    <a:srgbClr val="362F9F">
                      <a:lumMod val="60000"/>
                      <a:lumOff val="40000"/>
                    </a:srgbClr>
                  </a:solidFill>
                  <a:latin typeface="Calibri" pitchFamily="34" charset="0"/>
                </a:rPr>
                <a:t>IMG</a:t>
              </a:r>
            </a:p>
          </p:txBody>
        </p:sp>
      </p:grpSp>
      <p:pic>
        <p:nvPicPr>
          <p:cNvPr id="94" name="Picture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86" t="61174" r="2110" b="1442"/>
          <a:stretch/>
        </p:blipFill>
        <p:spPr>
          <a:xfrm>
            <a:off x="6516081" y="3424572"/>
            <a:ext cx="2263924" cy="1023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5" name="Picture 6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286" t="20134" r="2110" b="38071"/>
          <a:stretch/>
        </p:blipFill>
        <p:spPr>
          <a:xfrm>
            <a:off x="4825212" y="3424572"/>
            <a:ext cx="2263924" cy="11441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6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468" t="39123" r="12569" b="54261"/>
          <a:stretch/>
        </p:blipFill>
        <p:spPr>
          <a:xfrm>
            <a:off x="530109" y="3693810"/>
            <a:ext cx="2041014" cy="336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2" name="Image 1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93" y="1394427"/>
            <a:ext cx="3256015" cy="13982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8000" y="4822824"/>
            <a:ext cx="46602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chemeClr val="bg2"/>
                </a:solidFill>
              </a:rPr>
              <a:t>* - ELK (</a:t>
            </a:r>
            <a:r>
              <a:rPr lang="en-GB" sz="1050" dirty="0" err="1">
                <a:solidFill>
                  <a:schemeClr val="bg2"/>
                </a:solidFill>
              </a:rPr>
              <a:t>ElasticSearch</a:t>
            </a:r>
            <a:r>
              <a:rPr lang="en-GB" sz="1050" dirty="0">
                <a:solidFill>
                  <a:schemeClr val="bg2"/>
                </a:solidFill>
              </a:rPr>
              <a:t> / </a:t>
            </a:r>
            <a:r>
              <a:rPr lang="en-GB" sz="1050" dirty="0" err="1">
                <a:solidFill>
                  <a:schemeClr val="bg2"/>
                </a:solidFill>
              </a:rPr>
              <a:t>Logstash</a:t>
            </a:r>
            <a:r>
              <a:rPr lang="en-GB" sz="1050" dirty="0">
                <a:solidFill>
                  <a:schemeClr val="bg2"/>
                </a:solidFill>
              </a:rPr>
              <a:t> / </a:t>
            </a:r>
            <a:r>
              <a:rPr lang="en-GB" sz="1050" dirty="0" err="1">
                <a:solidFill>
                  <a:schemeClr val="bg2"/>
                </a:solidFill>
              </a:rPr>
              <a:t>Kibana</a:t>
            </a:r>
            <a:r>
              <a:rPr lang="en-GB" sz="1050" dirty="0">
                <a:solidFill>
                  <a:schemeClr val="bg2"/>
                </a:solidFill>
              </a:rPr>
              <a:t>) : log management and analysis</a:t>
            </a:r>
          </a:p>
        </p:txBody>
      </p:sp>
    </p:spTree>
    <p:extLst>
      <p:ext uri="{BB962C8B-B14F-4D97-AF65-F5344CB8AC3E}">
        <p14:creationId xmlns:p14="http://schemas.microsoft.com/office/powerpoint/2010/main" val="20728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IBM?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" y="787525"/>
            <a:ext cx="8942119" cy="4102100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Workload-centric strategy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private cloud, with support for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 Infrastructure Automation, Containers with Kubernetes and Cloud Foundry delivery models for IBM middleware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, Third Party middleware, and user 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applications, infused with </a:t>
            </a: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Cognitive services.</a:t>
            </a:r>
            <a:endParaRPr lang="en-US" sz="12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Deliver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operational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capabilities in private cloud derived from our experience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operating these platforms at scale. </a:t>
            </a: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road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spectrum of locality models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, including private, 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dedicated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Customer-held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keys to enable encrypted data transmission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between each - private, dedicated, and </a:t>
            </a:r>
            <a:r>
              <a:rPr lang="en-US" sz="1600" dirty="0" smtClean="0">
                <a:latin typeface="Helvetica Neue" charset="0"/>
                <a:ea typeface="Helvetica Neue" charset="0"/>
                <a:cs typeface="Helvetica Neue" charset="0"/>
              </a:rPr>
              <a:t>public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latin typeface="Helvetica Neue" charset="0"/>
              <a:ea typeface="Helvetica Neue" charset="0"/>
              <a:cs typeface="Helvetica Neue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en-US" sz="1600" b="1" dirty="0" smtClean="0">
                <a:latin typeface="Helvetica Neue" charset="0"/>
                <a:ea typeface="Helvetica Neue" charset="0"/>
                <a:cs typeface="Helvetica Neue" charset="0"/>
              </a:rPr>
              <a:t>ethodologies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&amp; tools for 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progressive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transformation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of the enterprise. </a:t>
            </a:r>
          </a:p>
        </p:txBody>
      </p:sp>
    </p:spTree>
    <p:extLst>
      <p:ext uri="{BB962C8B-B14F-4D97-AF65-F5344CB8AC3E}">
        <p14:creationId xmlns:p14="http://schemas.microsoft.com/office/powerpoint/2010/main" val="208267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1143384" y="881314"/>
            <a:ext cx="6801445" cy="4876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474"/>
            <a:endParaRPr lang="en-US" sz="1800">
              <a:solidFill>
                <a:srgbClr val="1E88DA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385" y="4425701"/>
            <a:ext cx="6814458" cy="5399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 smtClean="0">
                <a:solidFill>
                  <a:prstClr val="white"/>
                </a:solidFill>
                <a:latin typeface="Corbel"/>
              </a:rPr>
              <a:t>Infrastructure</a:t>
            </a:r>
          </a:p>
          <a:p>
            <a:pPr algn="ctr" defTabSz="341966"/>
            <a:r>
              <a:rPr lang="en-US" sz="1050" dirty="0" smtClean="0">
                <a:solidFill>
                  <a:prstClr val="white"/>
                </a:solidFill>
                <a:latin typeface="Corbel"/>
              </a:rPr>
              <a:t>(on and off premises) (Intel, Power, z)</a:t>
            </a:r>
            <a:endParaRPr lang="en-US" sz="1050" dirty="0">
              <a:solidFill>
                <a:prstClr val="white"/>
              </a:solidFill>
              <a:latin typeface="Corbe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94619" y="3278709"/>
            <a:ext cx="1287006" cy="1088572"/>
            <a:chOff x="1672045" y="3013165"/>
            <a:chExt cx="1314995" cy="1088572"/>
          </a:xfrm>
        </p:grpSpPr>
        <p:sp>
          <p:nvSpPr>
            <p:cNvPr id="15" name="Rectangle 14"/>
            <p:cNvSpPr/>
            <p:nvPr/>
          </p:nvSpPr>
          <p:spPr>
            <a:xfrm>
              <a:off x="1672045" y="3013165"/>
              <a:ext cx="1314995" cy="10885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24" tIns="34289" rIns="68424" bIns="34289" rtlCol="0" anchor="ctr"/>
            <a:lstStyle/>
            <a:p>
              <a:pPr algn="ctr" defTabSz="341966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9095" y="3615253"/>
              <a:ext cx="840895" cy="223136"/>
            </a:xfrm>
            <a:prstGeom prst="rect">
              <a:avLst/>
            </a:prstGeom>
            <a:noFill/>
          </p:spPr>
          <p:txBody>
            <a:bodyPr wrap="square" lIns="68424" tIns="34289" rIns="68424" bIns="34289" rtlCol="0">
              <a:spAutoFit/>
            </a:bodyPr>
            <a:lstStyle/>
            <a:p>
              <a:pPr algn="ctr" defTabSz="341966"/>
              <a:r>
                <a:rPr lang="en-US" sz="1000" dirty="0">
                  <a:solidFill>
                    <a:prstClr val="white"/>
                  </a:solidFill>
                  <a:latin typeface="Corbel"/>
                </a:rPr>
                <a:t>Docker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11234" y="3209835"/>
              <a:ext cx="1236616" cy="346247"/>
            </a:xfrm>
            <a:prstGeom prst="rect">
              <a:avLst/>
            </a:prstGeom>
          </p:spPr>
          <p:txBody>
            <a:bodyPr wrap="square" lIns="68424" tIns="34289" rIns="68424" bIns="34289">
              <a:spAutoFit/>
            </a:bodyPr>
            <a:lstStyle/>
            <a:p>
              <a:pPr algn="ctr" defTabSz="341966"/>
              <a:r>
                <a:rPr lang="en-US" sz="1800" dirty="0">
                  <a:solidFill>
                    <a:prstClr val="white"/>
                  </a:solidFill>
                  <a:latin typeface="Corbel"/>
                </a:rPr>
                <a:t>Containers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4574611" y="1342871"/>
            <a:ext cx="2" cy="722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245746" y="952496"/>
            <a:ext cx="651145" cy="407802"/>
          </a:xfrm>
          <a:prstGeom prst="rect">
            <a:avLst/>
          </a:prstGeom>
        </p:spPr>
        <p:txBody>
          <a:bodyPr wrap="none" lIns="68424" tIns="34289" rIns="68424" bIns="34289">
            <a:spAutoFit/>
          </a:bodyPr>
          <a:lstStyle/>
          <a:p>
            <a:pPr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Code +</a:t>
            </a:r>
          </a:p>
          <a:p>
            <a:pPr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Manifest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95929" y="945132"/>
            <a:ext cx="1898282" cy="407802"/>
          </a:xfrm>
          <a:prstGeom prst="rect">
            <a:avLst/>
          </a:prstGeom>
        </p:spPr>
        <p:txBody>
          <a:bodyPr wrap="none" lIns="68424" tIns="34289" rIns="68424" bIns="34289">
            <a:spAutoFit/>
          </a:bodyPr>
          <a:lstStyle/>
          <a:p>
            <a:pPr algn="ctr"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Code + </a:t>
            </a:r>
          </a:p>
          <a:p>
            <a:pPr algn="ctr"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Packaging as Container Image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07070" y="1412537"/>
            <a:ext cx="0" cy="1034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816872" y="3280525"/>
            <a:ext cx="1541417" cy="1088572"/>
            <a:chOff x="3396247" y="3017520"/>
            <a:chExt cx="1541417" cy="1088572"/>
          </a:xfrm>
        </p:grpSpPr>
        <p:sp>
          <p:nvSpPr>
            <p:cNvPr id="28" name="Rectangle 27"/>
            <p:cNvSpPr/>
            <p:nvPr/>
          </p:nvSpPr>
          <p:spPr>
            <a:xfrm>
              <a:off x="3483332" y="3017520"/>
              <a:ext cx="1367247" cy="108857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24" tIns="34289" rIns="68424" bIns="34289" rtlCol="0" anchor="ctr"/>
            <a:lstStyle/>
            <a:p>
              <a:pPr algn="ctr" defTabSz="341966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48647" y="3209835"/>
              <a:ext cx="1236616" cy="346247"/>
            </a:xfrm>
            <a:prstGeom prst="rect">
              <a:avLst/>
            </a:prstGeom>
          </p:spPr>
          <p:txBody>
            <a:bodyPr wrap="square" lIns="68424" tIns="34289" rIns="68424" bIns="34289">
              <a:spAutoFit/>
            </a:bodyPr>
            <a:lstStyle/>
            <a:p>
              <a:pPr algn="ctr" defTabSz="341966"/>
              <a:r>
                <a:rPr lang="en-US" sz="1800" dirty="0">
                  <a:solidFill>
                    <a:prstClr val="white"/>
                  </a:solidFill>
                  <a:latin typeface="Corbel"/>
                </a:rPr>
                <a:t>Containers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96247" y="3615253"/>
              <a:ext cx="1541417" cy="223136"/>
            </a:xfrm>
            <a:prstGeom prst="rect">
              <a:avLst/>
            </a:prstGeom>
            <a:noFill/>
          </p:spPr>
          <p:txBody>
            <a:bodyPr wrap="square" lIns="68424" tIns="34289" rIns="68424" bIns="34289" rtlCol="0">
              <a:spAutoFit/>
            </a:bodyPr>
            <a:lstStyle/>
            <a:p>
              <a:pPr algn="ctr" defTabSz="341966"/>
              <a:r>
                <a:rPr lang="en-US" sz="1000" dirty="0">
                  <a:solidFill>
                    <a:prstClr val="white"/>
                  </a:solidFill>
                  <a:latin typeface="Corbel"/>
                </a:rPr>
                <a:t>Garden -&gt; Docker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393536" y="3284879"/>
            <a:ext cx="1236616" cy="1071155"/>
            <a:chOff x="5355723" y="3030581"/>
            <a:chExt cx="1236616" cy="1071155"/>
          </a:xfrm>
        </p:grpSpPr>
        <p:sp>
          <p:nvSpPr>
            <p:cNvPr id="35" name="Rectangle 34"/>
            <p:cNvSpPr/>
            <p:nvPr/>
          </p:nvSpPr>
          <p:spPr>
            <a:xfrm>
              <a:off x="5368786" y="3030581"/>
              <a:ext cx="1210491" cy="107115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424" tIns="34289" rIns="68424" bIns="34289" rtlCol="0" anchor="ctr"/>
            <a:lstStyle/>
            <a:p>
              <a:pPr algn="ctr" defTabSz="341966"/>
              <a:endParaRPr lang="en-US">
                <a:solidFill>
                  <a:prstClr val="white"/>
                </a:solidFill>
                <a:latin typeface="Corbel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53584" y="3615253"/>
              <a:ext cx="840895" cy="223136"/>
            </a:xfrm>
            <a:prstGeom prst="rect">
              <a:avLst/>
            </a:prstGeom>
            <a:noFill/>
          </p:spPr>
          <p:txBody>
            <a:bodyPr wrap="square" lIns="68424" tIns="34289" rIns="68424" bIns="34289" rtlCol="0">
              <a:spAutoFit/>
            </a:bodyPr>
            <a:lstStyle/>
            <a:p>
              <a:pPr algn="ctr" defTabSz="341966"/>
              <a:r>
                <a:rPr lang="en-US" sz="1000">
                  <a:solidFill>
                    <a:srgbClr val="FFFFFF"/>
                  </a:solidFill>
                  <a:latin typeface="Corbel"/>
                </a:rPr>
                <a:t>Docker</a:t>
              </a:r>
              <a:endParaRPr lang="en-US" sz="1000" dirty="0">
                <a:solidFill>
                  <a:srgbClr val="FFFFFF"/>
                </a:solidFill>
                <a:latin typeface="Corbel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355723" y="3209835"/>
              <a:ext cx="1236616" cy="346247"/>
            </a:xfrm>
            <a:prstGeom prst="rect">
              <a:avLst/>
            </a:prstGeom>
          </p:spPr>
          <p:txBody>
            <a:bodyPr wrap="square" lIns="68424" tIns="34289" rIns="68424" bIns="34289">
              <a:spAutoFit/>
            </a:bodyPr>
            <a:lstStyle/>
            <a:p>
              <a:pPr algn="ctr" defTabSz="341966"/>
              <a:r>
                <a:rPr lang="en-US" sz="1800" dirty="0">
                  <a:solidFill>
                    <a:srgbClr val="FFFFFF"/>
                  </a:solidFill>
                  <a:latin typeface="Corbel"/>
                </a:rPr>
                <a:t>Containers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>
            <a:off x="5928793" y="1277555"/>
            <a:ext cx="705" cy="18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495424" y="1000393"/>
            <a:ext cx="898008" cy="238525"/>
          </a:xfrm>
          <a:prstGeom prst="rect">
            <a:avLst/>
          </a:prstGeom>
        </p:spPr>
        <p:txBody>
          <a:bodyPr wrap="none" lIns="68424" tIns="34289" rIns="68424" bIns="34289">
            <a:spAutoFit/>
          </a:bodyPr>
          <a:lstStyle/>
          <a:p>
            <a:pPr defTabSz="341966"/>
            <a:r>
              <a:rPr lang="en-US" sz="1100">
                <a:solidFill>
                  <a:schemeClr val="bg2"/>
                </a:solidFill>
                <a:latin typeface="Corbel"/>
              </a:rPr>
              <a:t>Event/Action</a:t>
            </a:r>
            <a:endParaRPr lang="en-US" sz="1100" dirty="0">
              <a:solidFill>
                <a:schemeClr val="bg2"/>
              </a:solidFill>
              <a:latin typeface="Corbe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43384" y="3267462"/>
            <a:ext cx="1210491" cy="10885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Automation &amp;</a:t>
            </a:r>
          </a:p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Orchestration</a:t>
            </a:r>
          </a:p>
          <a:p>
            <a:pPr algn="ctr" defTabSz="341966"/>
            <a:r>
              <a:rPr lang="en-US" sz="1100" dirty="0">
                <a:solidFill>
                  <a:schemeClr val="bg1"/>
                </a:solidFill>
                <a:latin typeface="Corbel"/>
              </a:rPr>
              <a:t>(Chef, Terraform etc.)</a:t>
            </a:r>
            <a:endParaRPr lang="en-US" dirty="0">
              <a:solidFill>
                <a:schemeClr val="bg1"/>
              </a:solidFill>
              <a:latin typeface="Corbe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47352" y="3267462"/>
            <a:ext cx="1210491" cy="10885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Service</a:t>
            </a:r>
          </a:p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(SaaS)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03957" y="2152765"/>
            <a:ext cx="1367247" cy="107550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Cloud</a:t>
            </a:r>
          </a:p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Foundry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410589" y="2157118"/>
            <a:ext cx="1210491" cy="107115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Custom</a:t>
            </a:r>
          </a:p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Scheduling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14942" y="1630248"/>
            <a:ext cx="1210491" cy="47897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Event</a:t>
            </a:r>
          </a:p>
          <a:p>
            <a:pPr algn="ctr" defTabSz="341966"/>
            <a:r>
              <a:rPr lang="en-US" dirty="0">
                <a:solidFill>
                  <a:schemeClr val="bg1"/>
                </a:solidFill>
                <a:latin typeface="Corbel"/>
              </a:rPr>
              <a:t>Handlers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300397" y="1281903"/>
            <a:ext cx="3036" cy="188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128288" y="1004741"/>
            <a:ext cx="343369" cy="238525"/>
          </a:xfrm>
          <a:prstGeom prst="rect">
            <a:avLst/>
          </a:prstGeom>
        </p:spPr>
        <p:txBody>
          <a:bodyPr wrap="none" lIns="68424" tIns="34289" rIns="68424" bIns="34289">
            <a:spAutoFit/>
          </a:bodyPr>
          <a:lstStyle/>
          <a:p>
            <a:pPr defTabSz="341966"/>
            <a:r>
              <a:rPr lang="en-US" sz="1100">
                <a:solidFill>
                  <a:schemeClr val="bg2"/>
                </a:solidFill>
                <a:latin typeface="Corbel"/>
              </a:rPr>
              <a:t>API</a:t>
            </a:r>
            <a:endParaRPr lang="en-US" sz="1100" dirty="0">
              <a:solidFill>
                <a:schemeClr val="bg2"/>
              </a:solidFill>
              <a:latin typeface="Corbe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46446" y="932065"/>
            <a:ext cx="758547" cy="407802"/>
          </a:xfrm>
          <a:prstGeom prst="rect">
            <a:avLst/>
          </a:prstGeom>
        </p:spPr>
        <p:txBody>
          <a:bodyPr wrap="none" lIns="68424" tIns="34289" rIns="68424" bIns="34289">
            <a:spAutoFit/>
          </a:bodyPr>
          <a:lstStyle/>
          <a:p>
            <a:pPr algn="ctr"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Patterns</a:t>
            </a:r>
          </a:p>
          <a:p>
            <a:pPr algn="ctr" defTabSz="341966"/>
            <a:r>
              <a:rPr lang="en-US" sz="1100" dirty="0">
                <a:solidFill>
                  <a:schemeClr val="bg2"/>
                </a:solidFill>
                <a:latin typeface="Corbel"/>
              </a:rPr>
              <a:t>Templates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713845" y="1399469"/>
            <a:ext cx="0" cy="182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94619" y="2482965"/>
            <a:ext cx="1291506" cy="73914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424" tIns="34289" rIns="68424" bIns="34289" rtlCol="0" anchor="ctr"/>
          <a:lstStyle/>
          <a:p>
            <a:pPr algn="ctr" defTabSz="341966"/>
            <a:r>
              <a:rPr lang="en-US">
                <a:solidFill>
                  <a:schemeClr val="bg1"/>
                </a:solidFill>
                <a:latin typeface="Corbel"/>
              </a:rPr>
              <a:t>Kubernetes</a:t>
            </a:r>
            <a:endParaRPr lang="en-US" dirty="0">
              <a:solidFill>
                <a:schemeClr val="bg1"/>
              </a:solidFill>
              <a:latin typeface="Corbe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Cloud 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FB092-9413-4052-9D30-B8D943FAC966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12000" y="3982052"/>
            <a:ext cx="7920000" cy="630489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bg2"/>
                </a:solidFill>
              </a:rPr>
              <a:t>Operating System</a:t>
            </a:r>
            <a:br>
              <a:rPr lang="en-GB" sz="1600" dirty="0">
                <a:solidFill>
                  <a:schemeClr val="bg2"/>
                </a:solidFill>
              </a:rPr>
            </a:br>
            <a:r>
              <a:rPr lang="en-GB" sz="1600" dirty="0">
                <a:solidFill>
                  <a:schemeClr val="bg2"/>
                </a:solidFill>
              </a:rPr>
              <a:t>(VMWare / OpenStack / </a:t>
            </a:r>
            <a:r>
              <a:rPr lang="en-GB" sz="1600" dirty="0" err="1">
                <a:solidFill>
                  <a:schemeClr val="bg2"/>
                </a:solidFill>
              </a:rPr>
              <a:t>PowerVM</a:t>
            </a:r>
            <a:r>
              <a:rPr lang="en-GB" sz="1600" dirty="0">
                <a:solidFill>
                  <a:schemeClr val="bg2"/>
                </a:solidFill>
              </a:rPr>
              <a:t> / </a:t>
            </a:r>
            <a:r>
              <a:rPr lang="en-GB" sz="1600" dirty="0" err="1">
                <a:solidFill>
                  <a:schemeClr val="bg2"/>
                </a:solidFill>
              </a:rPr>
              <a:t>zLinux</a:t>
            </a:r>
            <a:r>
              <a:rPr lang="en-GB" sz="16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612000" y="1869142"/>
            <a:ext cx="1872000" cy="1985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 err="1"/>
              <a:t>CaaS</a:t>
            </a:r>
            <a:endParaRPr lang="en-GB" sz="2000" dirty="0"/>
          </a:p>
          <a:p>
            <a:pPr algn="ctr"/>
            <a:r>
              <a:rPr lang="en-GB" sz="2000" dirty="0"/>
              <a:t>Kubernetes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621678" y="1701356"/>
            <a:ext cx="1872000" cy="215286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/>
              <a:t>PaaS</a:t>
            </a:r>
          </a:p>
          <a:p>
            <a:pPr algn="ctr"/>
            <a:r>
              <a:rPr lang="en-GB" sz="2000" dirty="0"/>
              <a:t>Cloud Foundry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31356" y="1556892"/>
            <a:ext cx="1872000" cy="2297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 err="1"/>
              <a:t>Serverless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err="1"/>
              <a:t>OpenWhisk</a:t>
            </a:r>
            <a:r>
              <a:rPr lang="en-GB" sz="2000" dirty="0"/>
              <a:t> (*)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2"/>
          <a:srcRect l="31804" r="34287" b="23627"/>
          <a:stretch/>
        </p:blipFill>
        <p:spPr>
          <a:xfrm>
            <a:off x="3135373" y="2692788"/>
            <a:ext cx="844610" cy="116143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88" y="2721616"/>
            <a:ext cx="1067626" cy="104208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06874" y="1090509"/>
            <a:ext cx="8730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A Kubernetes core with PaaS, </a:t>
            </a:r>
            <a:r>
              <a:rPr lang="en-GB" sz="1600" b="1" dirty="0" err="1">
                <a:solidFill>
                  <a:schemeClr val="tx1"/>
                </a:solidFill>
              </a:rPr>
              <a:t>Serverless</a:t>
            </a:r>
            <a:r>
              <a:rPr lang="en-GB" sz="1600" b="1" dirty="0">
                <a:solidFill>
                  <a:schemeClr val="tx1"/>
                </a:solidFill>
              </a:rPr>
              <a:t> and multi-cloud functions optionally activated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41033" y="1429064"/>
            <a:ext cx="1872000" cy="24251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dirty="0"/>
              <a:t>Multi-Cloud Automation </a:t>
            </a:r>
          </a:p>
          <a:p>
            <a:pPr algn="ctr"/>
            <a:r>
              <a:rPr lang="en-GB" sz="2000" dirty="0"/>
              <a:t>Terraform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233" y="2521730"/>
            <a:ext cx="1305600" cy="1305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/>
          <a:srcRect l="10805" r="10919"/>
          <a:stretch/>
        </p:blipFill>
        <p:spPr>
          <a:xfrm>
            <a:off x="4827148" y="2787099"/>
            <a:ext cx="1480416" cy="9456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2353" y="4736262"/>
            <a:ext cx="34563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(*) </a:t>
            </a:r>
            <a:r>
              <a:rPr lang="mr-IN" dirty="0">
                <a:solidFill>
                  <a:schemeClr val="tx1"/>
                </a:solidFill>
              </a:rPr>
              <a:t>–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Serverless</a:t>
            </a:r>
            <a:r>
              <a:rPr lang="en-GB" dirty="0">
                <a:solidFill>
                  <a:schemeClr val="tx1"/>
                </a:solidFill>
              </a:rPr>
              <a:t> support planned for 2018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" name="Dockerfile"/>
          <p:cNvSpPr txBox="1">
            <a:spLocks/>
          </p:cNvSpPr>
          <p:nvPr/>
        </p:nvSpPr>
        <p:spPr>
          <a:xfrm>
            <a:off x="59356" y="183351"/>
            <a:ext cx="9144000" cy="59909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rIns="3428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GB" sz="2400" dirty="0">
                <a:latin typeface="Arial" pitchFamily="34" charset="0"/>
                <a:cs typeface="Arial" pitchFamily="34" charset="0"/>
              </a:rPr>
              <a:t>An integrated solution leveraging widely adopted open-source projects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7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37"/>
          <p:cNvSpPr>
            <a:spLocks noChangeArrowheads="1"/>
          </p:cNvSpPr>
          <p:nvPr/>
        </p:nvSpPr>
        <p:spPr bwMode="auto">
          <a:xfrm>
            <a:off x="109728" y="2154046"/>
            <a:ext cx="2081425" cy="1227794"/>
          </a:xfrm>
          <a:prstGeom prst="rect">
            <a:avLst/>
          </a:prstGeom>
          <a:noFill/>
          <a:ln w="3175">
            <a:noFill/>
            <a:miter lim="400000"/>
            <a:headEnd/>
            <a:tailEnd/>
          </a:ln>
        </p:spPr>
        <p:txBody>
          <a:bodyPr wrap="square" lIns="66940" tIns="66940" rIns="66940" bIns="6694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IBM Cloud private -Kubernetes based container platform</a:t>
            </a: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Industry leading container orchestration platform across private, dedicated &amp; public clouds</a:t>
            </a:r>
          </a:p>
        </p:txBody>
      </p:sp>
      <p:sp>
        <p:nvSpPr>
          <p:cNvPr id="30" name="Shape 237"/>
          <p:cNvSpPr>
            <a:spLocks noChangeArrowheads="1"/>
          </p:cNvSpPr>
          <p:nvPr/>
        </p:nvSpPr>
        <p:spPr bwMode="auto">
          <a:xfrm>
            <a:off x="2370481" y="2154045"/>
            <a:ext cx="1744319" cy="2381956"/>
          </a:xfrm>
          <a:prstGeom prst="rect">
            <a:avLst/>
          </a:prstGeom>
          <a:noFill/>
          <a:ln w="3175">
            <a:noFill/>
            <a:miter lim="400000"/>
            <a:headEnd/>
            <a:tailEnd/>
          </a:ln>
        </p:spPr>
        <p:txBody>
          <a:bodyPr wrap="square" lIns="66940" tIns="66940" rIns="66940" bIns="6694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Common </a:t>
            </a:r>
            <a:r>
              <a:rPr lang="en-US" sz="1100" kern="1200" dirty="0" smtClean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Services</a:t>
            </a:r>
            <a:endParaRPr lang="en-US" sz="1100" kern="1200" dirty="0">
              <a:solidFill>
                <a:srgbClr val="4178BE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simplify hybrid automation, integration, </a:t>
            </a:r>
            <a:r>
              <a:rPr lang="en-US" sz="1100" kern="1200" dirty="0" smtClean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management</a:t>
            </a:r>
          </a:p>
          <a:p>
            <a:pPr>
              <a:spcBef>
                <a:spcPts val="600"/>
              </a:spcBef>
            </a:pPr>
            <a:r>
              <a:rPr lang="en-US" sz="1100" kern="1200" dirty="0" smtClean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Application Performance Management</a:t>
            </a:r>
          </a:p>
          <a:p>
            <a:pPr>
              <a:spcBef>
                <a:spcPts val="600"/>
              </a:spcBef>
            </a:pPr>
            <a:r>
              <a:rPr lang="en-US" sz="1100" kern="1200" dirty="0" smtClean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legacy apps, 12-factor apps, and hybrid workload</a:t>
            </a:r>
            <a:endParaRPr lang="en-US" sz="1100" kern="1200" dirty="0">
              <a:solidFill>
                <a:schemeClr val="tx1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  <a:p>
            <a:pPr>
              <a:spcBef>
                <a:spcPts val="600"/>
              </a:spcBef>
            </a:pPr>
            <a:r>
              <a:rPr lang="en-US" sz="1100" kern="1200" dirty="0" smtClean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Transformation Advisor</a:t>
            </a:r>
            <a:endParaRPr lang="en-US" sz="1100" kern="1200" dirty="0">
              <a:solidFill>
                <a:srgbClr val="4178BE"/>
              </a:solidFill>
              <a:latin typeface="Helvetica Neue" charset="0"/>
              <a:ea typeface="Helvetica Neue" charset="0"/>
              <a:cs typeface="Helvetica Neue" charset="0"/>
              <a:sym typeface="Helvetica Neue"/>
            </a:endParaRPr>
          </a:p>
          <a:p>
            <a:pPr>
              <a:spcBef>
                <a:spcPts val="600"/>
              </a:spcBef>
            </a:pPr>
            <a:r>
              <a:rPr lang="en-US" sz="1100" kern="1200" dirty="0" smtClean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 transform legacy apps</a:t>
            </a:r>
            <a:endParaRPr lang="en-US" sz="1100" kern="1200" dirty="0">
              <a:solidFill>
                <a:schemeClr val="tx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Shape 237"/>
          <p:cNvSpPr>
            <a:spLocks noChangeArrowheads="1"/>
          </p:cNvSpPr>
          <p:nvPr/>
        </p:nvSpPr>
        <p:spPr bwMode="auto">
          <a:xfrm>
            <a:off x="4257552" y="2153081"/>
            <a:ext cx="2051808" cy="3228342"/>
          </a:xfrm>
          <a:prstGeom prst="rect">
            <a:avLst/>
          </a:prstGeom>
          <a:noFill/>
          <a:ln w="3175">
            <a:noFill/>
            <a:miter lim="400000"/>
            <a:headEnd/>
            <a:tailEnd/>
          </a:ln>
        </p:spPr>
        <p:txBody>
          <a:bodyPr wrap="square" lIns="66940" tIns="66940" rIns="66940" bIns="6694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IBM Middleware, Data &amp; Analytics </a:t>
            </a:r>
            <a:r>
              <a:rPr lang="en-US" sz="1100" kern="1200" dirty="0" smtClean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Services</a:t>
            </a:r>
            <a:endParaRPr lang="en-US" sz="1100" kern="1200" dirty="0">
              <a:solidFill>
                <a:srgbClr val="4178BE"/>
              </a:solidFill>
              <a:latin typeface="Helvetica Neue" charset="0"/>
              <a:ea typeface="Helvetica Neue" charset="0"/>
              <a:cs typeface="Helvetica Neue" charset="0"/>
              <a:sym typeface="Helvetica Neue Light"/>
            </a:endParaRP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Cloud enabled middleware, databases &amp; analytics to leverage and optimize current </a:t>
            </a:r>
            <a:r>
              <a:rPr lang="en-US" sz="1100" kern="1200" dirty="0" smtClean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investments</a:t>
            </a: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Cloud Automation Manager</a:t>
            </a: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Manage multi &amp; hybrid cloud workloads, Automate VM based application deployment, enable self-service composition and delivery and maintain cloud infrastructure-as-code.</a:t>
            </a:r>
          </a:p>
          <a:p>
            <a:pPr>
              <a:spcBef>
                <a:spcPts val="600"/>
              </a:spcBef>
            </a:pPr>
            <a:endParaRPr lang="en-US" sz="1100" kern="1200" dirty="0">
              <a:solidFill>
                <a:schemeClr val="bg2">
                  <a:lumMod val="9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>
              <a:spcBef>
                <a:spcPts val="600"/>
              </a:spcBef>
            </a:pPr>
            <a:endParaRPr lang="en-US" sz="1100" kern="1200" dirty="0">
              <a:solidFill>
                <a:schemeClr val="bg2">
                  <a:lumMod val="95000"/>
                </a:schemeClr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Shape 237"/>
          <p:cNvSpPr>
            <a:spLocks noChangeArrowheads="1"/>
          </p:cNvSpPr>
          <p:nvPr/>
        </p:nvSpPr>
        <p:spPr bwMode="auto">
          <a:xfrm>
            <a:off x="6559675" y="2153081"/>
            <a:ext cx="2584325" cy="1058517"/>
          </a:xfrm>
          <a:prstGeom prst="rect">
            <a:avLst/>
          </a:prstGeom>
          <a:noFill/>
          <a:ln w="3175">
            <a:noFill/>
            <a:miter lim="400000"/>
            <a:headEnd/>
            <a:tailEnd/>
          </a:ln>
        </p:spPr>
        <p:txBody>
          <a:bodyPr wrap="square" lIns="66940" tIns="66940" rIns="66940" bIns="6694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rgbClr val="4178BE"/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rPr>
              <a:t>Cloud Foundry</a:t>
            </a:r>
          </a:p>
          <a:p>
            <a:pPr>
              <a:spcBef>
                <a:spcPts val="600"/>
              </a:spcBef>
            </a:pPr>
            <a:r>
              <a:rPr lang="en-US" sz="1100" kern="1200" dirty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rapid application development &amp; </a:t>
            </a:r>
            <a:r>
              <a:rPr lang="en-US" sz="1100" kern="1200" dirty="0" smtClean="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deployment of cloud native applications and extend your applications with cognitive capabilities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5572" y="1063585"/>
            <a:ext cx="8099683" cy="1033774"/>
            <a:chOff x="275572" y="1063585"/>
            <a:chExt cx="8099683" cy="1033774"/>
          </a:xfrm>
        </p:grpSpPr>
        <p:sp>
          <p:nvSpPr>
            <p:cNvPr id="6" name="Cross 5"/>
            <p:cNvSpPr/>
            <p:nvPr/>
          </p:nvSpPr>
          <p:spPr>
            <a:xfrm>
              <a:off x="1981386" y="1374197"/>
              <a:ext cx="389095" cy="360485"/>
            </a:xfrm>
            <a:prstGeom prst="plus">
              <a:avLst>
                <a:gd name="adj" fmla="val 40172"/>
              </a:avLst>
            </a:prstGeom>
            <a:solidFill>
              <a:srgbClr val="427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kern="1200">
                <a:solidFill>
                  <a:srgbClr val="FFFFFF"/>
                </a:solidFill>
              </a:endParaRPr>
            </a:p>
          </p:txBody>
        </p:sp>
        <p:grpSp>
          <p:nvGrpSpPr>
            <p:cNvPr id="21" name="Group 761"/>
            <p:cNvGrpSpPr/>
            <p:nvPr/>
          </p:nvGrpSpPr>
          <p:grpSpPr>
            <a:xfrm>
              <a:off x="2659048" y="1572488"/>
              <a:ext cx="659754" cy="524871"/>
              <a:chOff x="-607104" y="0"/>
              <a:chExt cx="684423" cy="606203"/>
            </a:xfrm>
          </p:grpSpPr>
          <p:sp>
            <p:nvSpPr>
              <p:cNvPr id="22" name="Shape 757"/>
              <p:cNvSpPr/>
              <p:nvPr/>
            </p:nvSpPr>
            <p:spPr>
              <a:xfrm>
                <a:off x="-577397" y="25750"/>
                <a:ext cx="590359" cy="530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903"/>
                    </a:moveTo>
                    <a:lnTo>
                      <a:pt x="5396" y="0"/>
                    </a:lnTo>
                    <a:lnTo>
                      <a:pt x="16209" y="60"/>
                    </a:lnTo>
                    <a:lnTo>
                      <a:pt x="21600" y="10847"/>
                    </a:lnTo>
                    <a:lnTo>
                      <a:pt x="16183" y="21573"/>
                    </a:lnTo>
                    <a:lnTo>
                      <a:pt x="5371" y="21600"/>
                    </a:lnTo>
                    <a:lnTo>
                      <a:pt x="0" y="10903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89297" tIns="89297" rIns="89297" bIns="89297" numCol="1" anchor="ctr">
                <a:noAutofit/>
              </a:bodyPr>
              <a:lstStyle/>
              <a:p>
                <a:pPr defTabSz="150692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375" kern="1200">
                  <a:solidFill>
                    <a:sysClr val="windowText" lastClr="000000"/>
                  </a:solidFill>
                  <a:latin typeface="Calibri"/>
                  <a:ea typeface=""/>
                  <a:cs typeface=""/>
                  <a:sym typeface="Helvetica"/>
                </a:endParaRPr>
              </a:p>
            </p:txBody>
          </p:sp>
          <p:grpSp>
            <p:nvGrpSpPr>
              <p:cNvPr id="23" name="Group 760"/>
              <p:cNvGrpSpPr/>
              <p:nvPr/>
            </p:nvGrpSpPr>
            <p:grpSpPr>
              <a:xfrm>
                <a:off x="-607104" y="0"/>
                <a:ext cx="684423" cy="606203"/>
                <a:chOff x="-607104" y="0"/>
                <a:chExt cx="684422" cy="606202"/>
              </a:xfrm>
            </p:grpSpPr>
            <p:pic>
              <p:nvPicPr>
                <p:cNvPr id="24" name="image71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-445874" y="132914"/>
                  <a:ext cx="327343" cy="32758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5" name="image27.png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607104" y="0"/>
                  <a:ext cx="684422" cy="606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" name="Group 3"/>
            <p:cNvGrpSpPr/>
            <p:nvPr/>
          </p:nvGrpSpPr>
          <p:grpSpPr>
            <a:xfrm>
              <a:off x="2668156" y="1063585"/>
              <a:ext cx="654791" cy="531413"/>
              <a:chOff x="3427023" y="1747351"/>
              <a:chExt cx="873054" cy="708551"/>
            </a:xfrm>
          </p:grpSpPr>
          <p:grpSp>
            <p:nvGrpSpPr>
              <p:cNvPr id="26" name="Group 764"/>
              <p:cNvGrpSpPr/>
              <p:nvPr/>
            </p:nvGrpSpPr>
            <p:grpSpPr>
              <a:xfrm>
                <a:off x="3427023" y="1747351"/>
                <a:ext cx="873054" cy="708551"/>
                <a:chOff x="-611702" y="0"/>
                <a:chExt cx="684422" cy="606202"/>
              </a:xfrm>
            </p:grpSpPr>
            <p:sp>
              <p:nvSpPr>
                <p:cNvPr id="27" name="Shape 762"/>
                <p:cNvSpPr/>
                <p:nvPr/>
              </p:nvSpPr>
              <p:spPr>
                <a:xfrm>
                  <a:off x="-582065" y="25750"/>
                  <a:ext cx="590356" cy="53054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10903"/>
                      </a:moveTo>
                      <a:lnTo>
                        <a:pt x="5396" y="0"/>
                      </a:lnTo>
                      <a:lnTo>
                        <a:pt x="16209" y="60"/>
                      </a:lnTo>
                      <a:lnTo>
                        <a:pt x="21600" y="10847"/>
                      </a:lnTo>
                      <a:lnTo>
                        <a:pt x="16183" y="21573"/>
                      </a:lnTo>
                      <a:lnTo>
                        <a:pt x="5371" y="21600"/>
                      </a:lnTo>
                      <a:lnTo>
                        <a:pt x="0" y="10903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89297" tIns="89297" rIns="89297" bIns="89297" numCol="1" anchor="ctr">
                  <a:noAutofit/>
                </a:bodyPr>
                <a:lstStyle/>
                <a:p>
                  <a:pPr defTabSz="150692">
                    <a:defRPr sz="1200">
                      <a:latin typeface="+mn-lt"/>
                      <a:ea typeface="+mn-ea"/>
                      <a:cs typeface="+mn-cs"/>
                      <a:sym typeface="Helvetica"/>
                    </a:defRPr>
                  </a:pPr>
                  <a:endParaRPr sz="375" kern="1200">
                    <a:solidFill>
                      <a:sysClr val="windowText" lastClr="000000"/>
                    </a:solidFill>
                    <a:latin typeface="Calibri"/>
                    <a:ea typeface=""/>
                    <a:cs typeface=""/>
                    <a:sym typeface="Helvetica"/>
                  </a:endParaRPr>
                </a:p>
              </p:txBody>
            </p:sp>
            <p:pic>
              <p:nvPicPr>
                <p:cNvPr id="28" name="image27.png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-611702" y="0"/>
                  <a:ext cx="684422" cy="606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29" name="image70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3629626" y="1924548"/>
                <a:ext cx="423202" cy="354241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77815" y="1273343"/>
              <a:ext cx="571662" cy="5200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20186" y="1277876"/>
              <a:ext cx="510962" cy="510962"/>
            </a:xfrm>
            <a:prstGeom prst="rect">
              <a:avLst/>
            </a:prstGeom>
          </p:spPr>
        </p:pic>
        <p:pic>
          <p:nvPicPr>
            <p:cNvPr id="35" name="Picture 34" descr="IBM_CloudAutomationManager_Logo_Right.emf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704" b="-14779"/>
            <a:stretch/>
          </p:blipFill>
          <p:spPr>
            <a:xfrm>
              <a:off x="5185437" y="1260018"/>
              <a:ext cx="580459" cy="624940"/>
            </a:xfrm>
            <a:prstGeom prst="rect">
              <a:avLst/>
            </a:prstGeom>
          </p:spPr>
        </p:pic>
        <p:sp>
          <p:nvSpPr>
            <p:cNvPr id="39" name="Cross 38"/>
            <p:cNvSpPr/>
            <p:nvPr/>
          </p:nvSpPr>
          <p:spPr>
            <a:xfrm>
              <a:off x="6170580" y="1382031"/>
              <a:ext cx="389095" cy="360485"/>
            </a:xfrm>
            <a:prstGeom prst="plus">
              <a:avLst>
                <a:gd name="adj" fmla="val 40172"/>
              </a:avLst>
            </a:prstGeom>
            <a:pattFill prst="smCheck">
              <a:fgClr>
                <a:srgbClr val="427BBC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kern="1200">
                <a:solidFill>
                  <a:srgbClr val="FFFFFF"/>
                </a:solidFill>
              </a:endParaRPr>
            </a:p>
          </p:txBody>
        </p:sp>
        <p:pic>
          <p:nvPicPr>
            <p:cNvPr id="40" name="i-l-cloudfoundry-2x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6661234" y="1227619"/>
              <a:ext cx="1714021" cy="64100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1" name="Cross 40"/>
            <p:cNvSpPr/>
            <p:nvPr/>
          </p:nvSpPr>
          <p:spPr>
            <a:xfrm>
              <a:off x="3868457" y="1358182"/>
              <a:ext cx="389095" cy="360485"/>
            </a:xfrm>
            <a:prstGeom prst="plus">
              <a:avLst>
                <a:gd name="adj" fmla="val 40172"/>
              </a:avLst>
            </a:prstGeom>
            <a:solidFill>
              <a:srgbClr val="427B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25" kern="1200">
                <a:solidFill>
                  <a:srgbClr val="FFFFFF"/>
                </a:solidFill>
              </a:endParaRPr>
            </a:p>
          </p:txBody>
        </p:sp>
        <p:pic>
          <p:nvPicPr>
            <p:cNvPr id="6148" name="Picture 4" descr="fbeeldingsresultaat voor kubernetes logo transparent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572" y="1259561"/>
              <a:ext cx="1321651" cy="577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Cloud 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beeldingsresultaat voor kubernetes logo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061" y="3615341"/>
            <a:ext cx="793221" cy="7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beeldingsresultaat voor kubernetes logo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92" y="3615341"/>
            <a:ext cx="793221" cy="7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0873" y="2774690"/>
            <a:ext cx="4088106" cy="365636"/>
          </a:xfrm>
          <a:prstGeom prst="rect">
            <a:avLst/>
          </a:prstGeom>
          <a:solidFill>
            <a:schemeClr val="bg1"/>
          </a:solidFill>
        </p:spPr>
        <p:txBody>
          <a:bodyPr wrap="square" lIns="72543" tIns="36270" rIns="72543" bIns="36270" rtlCol="0">
            <a:spAutoFit/>
          </a:bodyPr>
          <a:lstStyle/>
          <a:p>
            <a:pPr algn="ctr" defTabSz="914355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900" b="1" dirty="0">
                <a:solidFill>
                  <a:schemeClr val="bg2"/>
                </a:solidFill>
                <a:latin typeface="Arial" pitchFamily="34" charset="0"/>
                <a:ea typeface="MS PGothic" pitchFamily="34" charset="-128"/>
              </a:rPr>
              <a:t>Fast Time to Value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344" y="1040741"/>
            <a:ext cx="3789719" cy="1502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82940" y="670978"/>
            <a:ext cx="207300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900" b="1" dirty="0">
                <a:solidFill>
                  <a:schemeClr val="tx1"/>
                </a:solidFill>
              </a:rPr>
              <a:t>Lessons </a:t>
            </a:r>
            <a:r>
              <a:rPr lang="en-US" sz="1900" b="1" dirty="0" smtClean="0">
                <a:solidFill>
                  <a:schemeClr val="tx1"/>
                </a:solidFill>
              </a:rPr>
              <a:t>Learnt: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66" y="2583220"/>
            <a:ext cx="383157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3"/>
            <a:r>
              <a:rPr lang="en-US" sz="1350" b="1" dirty="0">
                <a:solidFill>
                  <a:srgbClr val="C00000"/>
                </a:solidFill>
              </a:rPr>
              <a:t>Time to Value Matters: Clients want to Operate an Orchestrated Container Cloud, NOT Assemble One</a:t>
            </a:r>
          </a:p>
        </p:txBody>
      </p:sp>
      <p:sp>
        <p:nvSpPr>
          <p:cNvPr id="8" name="Arrow: Right 12"/>
          <p:cNvSpPr/>
          <p:nvPr/>
        </p:nvSpPr>
        <p:spPr>
          <a:xfrm>
            <a:off x="3929037" y="1480713"/>
            <a:ext cx="762258" cy="780821"/>
          </a:xfrm>
          <a:prstGeom prst="rightArrow">
            <a:avLst/>
          </a:prstGeom>
          <a:solidFill>
            <a:srgbClr val="00B0F0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algn="ctr" defTabSz="685783"/>
            <a:endParaRPr lang="en-US" sz="2175" b="1" dirty="0">
              <a:solidFill>
                <a:srgbClr val="00649D"/>
              </a:solidFill>
              <a:latin typeface="HelvNeue for IBM" pitchFamily="-84" charset="0"/>
              <a:ea typeface="MS PGothic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77337" y="3700676"/>
            <a:ext cx="1969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IBM Value-add for Enterprises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7267" y="3731455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+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12" name="Arrow: Right 4"/>
          <p:cNvSpPr/>
          <p:nvPr/>
        </p:nvSpPr>
        <p:spPr>
          <a:xfrm>
            <a:off x="7746696" y="3792166"/>
            <a:ext cx="357447" cy="503855"/>
          </a:xfrm>
          <a:prstGeom prst="rightArrow">
            <a:avLst/>
          </a:prstGeom>
          <a:solidFill>
            <a:schemeClr val="accent2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2900" b="1" dirty="0">
              <a:solidFill>
                <a:srgbClr val="00649D"/>
              </a:solidFill>
              <a:latin typeface="HelvNeue for IBM" pitchFamily="-84" charset="0"/>
              <a:ea typeface="MS PGothic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FF64773-7823-4237-AC48-C5B5A53BDBBD}"/>
              </a:ext>
            </a:extLst>
          </p:cNvPr>
          <p:cNvSpPr txBox="1"/>
          <p:nvPr/>
        </p:nvSpPr>
        <p:spPr>
          <a:xfrm>
            <a:off x="8140613" y="3481036"/>
            <a:ext cx="10996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chemeClr val="tx1"/>
                </a:solidFill>
              </a:rPr>
              <a:t>IBM Cloud </a:t>
            </a:r>
            <a:r>
              <a:rPr lang="en-US" sz="2100" b="1" dirty="0" smtClean="0">
                <a:solidFill>
                  <a:schemeClr val="tx1"/>
                </a:solidFill>
              </a:rPr>
              <a:t>Private</a:t>
            </a:r>
            <a:endParaRPr lang="en-US" sz="2100" b="1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249" y="912478"/>
            <a:ext cx="4066730" cy="18270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599" y="201168"/>
            <a:ext cx="8155379" cy="381000"/>
          </a:xfrm>
        </p:spPr>
        <p:txBody>
          <a:bodyPr/>
          <a:lstStyle/>
          <a:p>
            <a:pPr defTabSz="455474">
              <a:lnSpc>
                <a:spcPct val="85000"/>
              </a:lnSpc>
            </a:pPr>
            <a:r>
              <a:rPr lang="en-US" dirty="0" smtClean="0"/>
              <a:t>Experience </a:t>
            </a:r>
            <a:r>
              <a:rPr lang="en-US" dirty="0"/>
              <a:t>from clients drove IBM Cloud </a:t>
            </a:r>
            <a:r>
              <a:rPr lang="en-US" dirty="0" smtClean="0"/>
              <a:t>Private </a:t>
            </a:r>
            <a:r>
              <a:rPr lang="en-US" dirty="0"/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61873" y="1458305"/>
            <a:ext cx="6620256" cy="2726234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 capabilities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69531" y="582613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IBM DevOps Tools + Open Source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859676" y="789837"/>
            <a:ext cx="302103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IBM Supported Languages &amp; Frameworks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7498080" y="789837"/>
            <a:ext cx="14173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IBM Cloud Private Catalog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69531" y="1914352"/>
            <a:ext cx="115141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IBM API Connect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8070442" y="2338734"/>
            <a:ext cx="10023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Management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831935" y="4252862"/>
            <a:ext cx="3021038" cy="21544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Common Services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8523" y="3004433"/>
            <a:ext cx="9361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5462"/>
            <a:r>
              <a:rPr lang="en-US" sz="800" b="1" dirty="0">
                <a:solidFill>
                  <a:schemeClr val="tx1"/>
                </a:solidFill>
              </a:rPr>
              <a:t>Optimized runtimes for workloads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5831935" y="3844889"/>
            <a:ext cx="0" cy="504640"/>
          </a:xfrm>
          <a:prstGeom prst="line">
            <a:avLst/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/>
          <p:nvPr/>
        </p:nvCxnSpPr>
        <p:spPr>
          <a:xfrm rot="5400000" flipH="1" flipV="1">
            <a:off x="7576360" y="2642902"/>
            <a:ext cx="673434" cy="25954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/>
          <p:nvPr/>
        </p:nvCxnSpPr>
        <p:spPr>
          <a:xfrm rot="5400000" flipH="1" flipV="1">
            <a:off x="7008650" y="1084689"/>
            <a:ext cx="655307" cy="32355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/>
          <p:nvPr/>
        </p:nvCxnSpPr>
        <p:spPr>
          <a:xfrm rot="10800000">
            <a:off x="228600" y="884792"/>
            <a:ext cx="1154430" cy="86101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1179047" y="2018994"/>
            <a:ext cx="203983" cy="0"/>
          </a:xfrm>
          <a:prstGeom prst="line">
            <a:avLst/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 flipV="1">
            <a:off x="2832652" y="884792"/>
            <a:ext cx="6702" cy="689326"/>
          </a:xfrm>
          <a:prstGeom prst="line">
            <a:avLst/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05814" y="3131373"/>
            <a:ext cx="215191" cy="939"/>
          </a:xfrm>
          <a:prstGeom prst="line">
            <a:avLst/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9313" y="63610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458305"/>
            <a:ext cx="6620256" cy="2787476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>
            <a:off x="2470073" y="4223865"/>
            <a:ext cx="0" cy="158903"/>
          </a:xfrm>
          <a:prstGeom prst="line">
            <a:avLst/>
          </a:prstGeom>
          <a:ln w="19050">
            <a:solidFill>
              <a:schemeClr val="tx1"/>
            </a:solidFill>
            <a:tailEnd type="diamon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0073" y="4303316"/>
            <a:ext cx="177338" cy="21544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28726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80718" y="1687875"/>
            <a:ext cx="2231490" cy="1569174"/>
            <a:chOff x="1133944" y="919450"/>
            <a:chExt cx="2190466" cy="15691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3944" y="1160830"/>
              <a:ext cx="2190466" cy="1327794"/>
            </a:xfrm>
            <a:prstGeom prst="rect">
              <a:avLst/>
            </a:prstGeom>
          </p:spPr>
        </p:pic>
        <p:sp>
          <p:nvSpPr>
            <p:cNvPr id="14345" name="Rectangle 9"/>
            <p:cNvSpPr>
              <a:spLocks/>
            </p:cNvSpPr>
            <p:nvPr/>
          </p:nvSpPr>
          <p:spPr bwMode="auto">
            <a:xfrm>
              <a:off x="1152882" y="919450"/>
              <a:ext cx="216447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</a:t>
              </a:r>
              <a:r>
                <a:rPr lang="en-US" altLang="en-US" sz="1500" b="1" dirty="0" smtClean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Enabled</a:t>
              </a:r>
              <a:endParaRPr lang="en-US" altLang="en-US" sz="1500" b="1" dirty="0">
                <a:solidFill>
                  <a:srgbClr val="00B0F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7778" y="1687875"/>
            <a:ext cx="2231489" cy="1570561"/>
            <a:chOff x="6415420" y="727904"/>
            <a:chExt cx="2231489" cy="15705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421" y="969284"/>
              <a:ext cx="2231488" cy="1329181"/>
            </a:xfrm>
            <a:prstGeom prst="rect">
              <a:avLst/>
            </a:prstGeom>
          </p:spPr>
        </p:pic>
        <p:sp>
          <p:nvSpPr>
            <p:cNvPr id="36" name="Rectangle 9"/>
            <p:cNvSpPr>
              <a:spLocks/>
            </p:cNvSpPr>
            <p:nvPr/>
          </p:nvSpPr>
          <p:spPr bwMode="auto">
            <a:xfrm>
              <a:off x="6415420" y="727904"/>
              <a:ext cx="223148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Native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3658" y="1692776"/>
            <a:ext cx="2271691" cy="1564256"/>
            <a:chOff x="3425357" y="781095"/>
            <a:chExt cx="2229930" cy="1526871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3425357" y="781095"/>
              <a:ext cx="2229930" cy="22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 smtClean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Hybrid Cloud</a:t>
              </a:r>
              <a:endParaRPr lang="en-US" altLang="en-US" sz="1500" b="1" dirty="0">
                <a:solidFill>
                  <a:srgbClr val="00B0F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5358" y="998806"/>
              <a:ext cx="2229929" cy="130916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87778" y="558801"/>
            <a:ext cx="8257571" cy="1114965"/>
            <a:chOff x="776248" y="2154748"/>
            <a:chExt cx="12969225" cy="1783943"/>
          </a:xfrm>
        </p:grpSpPr>
        <p:pic>
          <p:nvPicPr>
            <p:cNvPr id="25" name="Picture 8" descr="creen shot from video illustrating the use of private cloud to build cloud-native a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48" y="2186319"/>
              <a:ext cx="3504746" cy="1752372"/>
            </a:xfrm>
            <a:prstGeom prst="rect">
              <a:avLst/>
            </a:prstGeom>
            <a:solidFill>
              <a:srgbClr val="FFFFFF"/>
            </a:solidFill>
            <a:effectLst>
              <a:softEdge rad="38100"/>
            </a:effectLst>
            <a:extLst/>
          </p:spPr>
        </p:pic>
        <p:pic>
          <p:nvPicPr>
            <p:cNvPr id="27" name="Picture 9" descr="creen shot from video illustrating the ability to update heritage apps on a private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6918" y="2154748"/>
              <a:ext cx="3504747" cy="1752373"/>
            </a:xfrm>
            <a:prstGeom prst="rect">
              <a:avLst/>
            </a:prstGeom>
            <a:solidFill>
              <a:srgbClr val="FFFFFF"/>
            </a:solidFill>
            <a:effectLst>
              <a:softEdge rad="38100"/>
            </a:effectLst>
            <a:extLst/>
          </p:spPr>
        </p:pic>
        <p:pic>
          <p:nvPicPr>
            <p:cNvPr id="28" name="Picture 10" descr="creen shot from video illustrating the ability to integrate data from on and off pr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7587" y="2154748"/>
              <a:ext cx="3567886" cy="1783943"/>
            </a:xfrm>
            <a:prstGeom prst="rect">
              <a:avLst/>
            </a:prstGeom>
            <a:solidFill>
              <a:srgbClr val="FFFFFF"/>
            </a:solidFill>
            <a:effectLst>
              <a:softEdge rad="38100"/>
            </a:effectLst>
            <a:extLst/>
          </p:spPr>
        </p:pic>
      </p:grpSp>
      <p:sp>
        <p:nvSpPr>
          <p:cNvPr id="30" name="Rectangle 29"/>
          <p:cNvSpPr/>
          <p:nvPr/>
        </p:nvSpPr>
        <p:spPr>
          <a:xfrm>
            <a:off x="387779" y="3449795"/>
            <a:ext cx="2231488" cy="12003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Create new cloud-native </a:t>
            </a:r>
            <a:r>
              <a:rPr lang="en-US" altLang="en-US" sz="1200" b="1" dirty="0" smtClean="0">
                <a:solidFill>
                  <a:schemeClr val="tx1"/>
                </a:solidFill>
              </a:rPr>
              <a:t>apps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en-US" sz="1000" dirty="0" smtClean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 smtClean="0">
                <a:solidFill>
                  <a:schemeClr val="tx1"/>
                </a:solidFill>
              </a:rPr>
              <a:t>Streamline </a:t>
            </a:r>
            <a:r>
              <a:rPr lang="en-US" altLang="en-US" sz="1000" dirty="0">
                <a:solidFill>
                  <a:schemeClr val="tx1"/>
                </a:solidFill>
              </a:rPr>
              <a:t>development </a:t>
            </a:r>
            <a:r>
              <a:rPr lang="en-US" altLang="en-US" sz="1000" dirty="0" smtClean="0">
                <a:solidFill>
                  <a:schemeClr val="tx1"/>
                </a:solidFill>
              </a:rPr>
              <a:t>with </a:t>
            </a:r>
            <a:r>
              <a:rPr lang="en-US" altLang="en-US" sz="1000" dirty="0">
                <a:solidFill>
                  <a:schemeClr val="tx1"/>
                </a:solidFill>
              </a:rPr>
              <a:t>built-in </a:t>
            </a:r>
            <a:r>
              <a:rPr lang="en-US" altLang="en-US" sz="1000" dirty="0" smtClean="0">
                <a:solidFill>
                  <a:schemeClr val="tx1"/>
                </a:solidFill>
              </a:rPr>
              <a:t>micro-services</a:t>
            </a:r>
            <a:r>
              <a:rPr lang="en-US" altLang="en-US" sz="1000" dirty="0">
                <a:solidFill>
                  <a:schemeClr val="tx1"/>
                </a:solidFill>
              </a:rPr>
              <a:t>, runtimes, containers and Kubernetes orchestration </a:t>
            </a:r>
            <a:r>
              <a:rPr lang="en-US" altLang="en-US" sz="1000" dirty="0" smtClean="0">
                <a:solidFill>
                  <a:schemeClr val="tx1"/>
                </a:solidFill>
              </a:rPr>
              <a:t>plus </a:t>
            </a:r>
            <a:r>
              <a:rPr lang="en-US" altLang="en-US" sz="1000" dirty="0">
                <a:solidFill>
                  <a:schemeClr val="tx1"/>
                </a:solidFill>
              </a:rPr>
              <a:t>integrated </a:t>
            </a:r>
            <a:r>
              <a:rPr lang="en-US" altLang="en-US" sz="1000" dirty="0" smtClean="0">
                <a:solidFill>
                  <a:schemeClr val="tx1"/>
                </a:solidFill>
              </a:rPr>
              <a:t>management</a:t>
            </a:r>
            <a:r>
              <a:rPr lang="en-US" altLang="en-US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80717" y="3454185"/>
            <a:ext cx="2224309" cy="115416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Modernize your heritage apps on cloud</a:t>
            </a: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Move your apps as-is to the cloud or re-factor an app and use it in new development and application workload models.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66476" y="3449795"/>
            <a:ext cx="2278873" cy="100027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Open your data center to work with cloud services</a:t>
            </a:r>
            <a:endParaRPr lang="en-US" altLang="en-US" sz="1200" b="1" dirty="0">
              <a:solidFill>
                <a:schemeClr val="tx1"/>
              </a:solidFill>
              <a:hlinkClick r:id="rId10"/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Protect and leverage your in-house data and pull in external sources to fuel your apps.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919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80718" y="1687875"/>
            <a:ext cx="2231490" cy="1569174"/>
            <a:chOff x="1133944" y="919450"/>
            <a:chExt cx="2190466" cy="156917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1133944" y="1160830"/>
              <a:ext cx="2190466" cy="1327794"/>
            </a:xfrm>
            <a:prstGeom prst="rect">
              <a:avLst/>
            </a:prstGeom>
          </p:spPr>
        </p:pic>
        <p:sp>
          <p:nvSpPr>
            <p:cNvPr id="14345" name="Rectangle 9"/>
            <p:cNvSpPr>
              <a:spLocks/>
            </p:cNvSpPr>
            <p:nvPr/>
          </p:nvSpPr>
          <p:spPr bwMode="auto">
            <a:xfrm>
              <a:off x="1152882" y="919450"/>
              <a:ext cx="216447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</a:t>
              </a:r>
              <a:r>
                <a:rPr lang="en-US" altLang="en-US" sz="1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Enabled</a:t>
              </a:r>
              <a:endParaRPr lang="en-US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87778" y="1687875"/>
            <a:ext cx="2231489" cy="1570561"/>
            <a:chOff x="6415420" y="727904"/>
            <a:chExt cx="2231489" cy="15705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5421" y="969284"/>
              <a:ext cx="2231488" cy="1329181"/>
            </a:xfrm>
            <a:prstGeom prst="rect">
              <a:avLst/>
            </a:prstGeom>
          </p:spPr>
        </p:pic>
        <p:sp>
          <p:nvSpPr>
            <p:cNvPr id="36" name="Rectangle 9"/>
            <p:cNvSpPr>
              <a:spLocks/>
            </p:cNvSpPr>
            <p:nvPr/>
          </p:nvSpPr>
          <p:spPr bwMode="auto">
            <a:xfrm>
              <a:off x="6415420" y="727904"/>
              <a:ext cx="2231488" cy="2279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>
                  <a:solidFill>
                    <a:srgbClr val="00B0F0"/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Cloud Native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73658" y="1692776"/>
            <a:ext cx="2271691" cy="1564256"/>
            <a:chOff x="3425357" y="781095"/>
            <a:chExt cx="2229930" cy="1526871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3425357" y="781095"/>
              <a:ext cx="2229930" cy="222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21431" tIns="21431" rIns="21431" bIns="21431" anchor="ctr">
              <a:spAutoFit/>
            </a:bodyPr>
            <a:lstStyle>
              <a:lvl1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4572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9144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13716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1828800" algn="r" defTabSz="58420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pPr algn="ctr" defTabSz="219069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en-US" sz="15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" panose="020B0604020202020204" pitchFamily="34" charset="0"/>
                  <a:ea typeface="Helvetica" panose="020B0604020202020204" pitchFamily="34" charset="0"/>
                  <a:cs typeface="Helvetica" panose="020B0604020202020204" pitchFamily="34" charset="0"/>
                  <a:sym typeface="Helvetica" panose="020B0604020202020204" pitchFamily="34" charset="0"/>
                </a:rPr>
                <a:t>Hybrid Cloud</a:t>
              </a:r>
              <a:endParaRPr lang="en-US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3425358" y="998806"/>
              <a:ext cx="2229929" cy="1309160"/>
            </a:xfrm>
            <a:prstGeom prst="rect">
              <a:avLst/>
            </a:prstGeom>
          </p:spPr>
        </p:pic>
      </p:grpSp>
      <p:pic>
        <p:nvPicPr>
          <p:cNvPr id="25" name="Picture 8" descr="creen shot from video illustrating the use of private cloud to build cloud-native 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78" y="578533"/>
            <a:ext cx="2231489" cy="1095233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7" name="Picture 9" descr="creen shot from video illustrating the ability to update heritage apps on a privat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718" y="558801"/>
            <a:ext cx="2231490" cy="1095234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pic>
        <p:nvPicPr>
          <p:cNvPr id="28" name="Picture 10" descr="creen shot from video illustrating the ability to integrate data from on and off pr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58" y="558801"/>
            <a:ext cx="2271691" cy="1114965"/>
          </a:xfrm>
          <a:prstGeom prst="rect">
            <a:avLst/>
          </a:prstGeom>
          <a:solidFill>
            <a:srgbClr val="FFFFFF"/>
          </a:solidFill>
          <a:effectLst>
            <a:softEdge rad="38100"/>
          </a:effectLst>
          <a:extLst/>
        </p:spPr>
      </p:pic>
      <p:sp>
        <p:nvSpPr>
          <p:cNvPr id="30" name="Rectangle 29"/>
          <p:cNvSpPr/>
          <p:nvPr/>
        </p:nvSpPr>
        <p:spPr>
          <a:xfrm>
            <a:off x="387779" y="3449795"/>
            <a:ext cx="2231488" cy="1200329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Create new cloud-native </a:t>
            </a:r>
            <a:r>
              <a:rPr lang="en-US" altLang="en-US" sz="1200" b="1" dirty="0" smtClean="0">
                <a:solidFill>
                  <a:schemeClr val="tx1"/>
                </a:solidFill>
              </a:rPr>
              <a:t>apps</a:t>
            </a:r>
            <a:endParaRPr lang="en-US" altLang="en-US" sz="1200" b="1" dirty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endParaRPr lang="en-US" altLang="en-US" sz="1000" dirty="0" smtClean="0">
              <a:solidFill>
                <a:schemeClr val="tx1"/>
              </a:solidFill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 smtClean="0">
                <a:solidFill>
                  <a:schemeClr val="tx1"/>
                </a:solidFill>
              </a:rPr>
              <a:t>Streamline </a:t>
            </a:r>
            <a:r>
              <a:rPr lang="en-US" altLang="en-US" sz="1000" dirty="0">
                <a:solidFill>
                  <a:schemeClr val="tx1"/>
                </a:solidFill>
              </a:rPr>
              <a:t>development </a:t>
            </a:r>
            <a:r>
              <a:rPr lang="en-US" altLang="en-US" sz="1000" dirty="0" smtClean="0">
                <a:solidFill>
                  <a:schemeClr val="tx1"/>
                </a:solidFill>
              </a:rPr>
              <a:t>with </a:t>
            </a:r>
            <a:r>
              <a:rPr lang="en-US" altLang="en-US" sz="1000" dirty="0">
                <a:solidFill>
                  <a:schemeClr val="tx1"/>
                </a:solidFill>
              </a:rPr>
              <a:t>built-in </a:t>
            </a:r>
            <a:r>
              <a:rPr lang="en-US" altLang="en-US" sz="1000" dirty="0" smtClean="0">
                <a:solidFill>
                  <a:schemeClr val="tx1"/>
                </a:solidFill>
              </a:rPr>
              <a:t>micro-services</a:t>
            </a:r>
            <a:r>
              <a:rPr lang="en-US" altLang="en-US" sz="1000" dirty="0">
                <a:solidFill>
                  <a:schemeClr val="tx1"/>
                </a:solidFill>
              </a:rPr>
              <a:t>, runtimes, containers and Kubernetes orchestration </a:t>
            </a:r>
            <a:r>
              <a:rPr lang="en-US" altLang="en-US" sz="1000" dirty="0" smtClean="0">
                <a:solidFill>
                  <a:schemeClr val="tx1"/>
                </a:solidFill>
              </a:rPr>
              <a:t>plus </a:t>
            </a:r>
            <a:r>
              <a:rPr lang="en-US" altLang="en-US" sz="1000" dirty="0">
                <a:solidFill>
                  <a:schemeClr val="tx1"/>
                </a:solidFill>
              </a:rPr>
              <a:t>integrated </a:t>
            </a:r>
            <a:r>
              <a:rPr lang="en-US" altLang="en-US" sz="1000" dirty="0" smtClean="0">
                <a:solidFill>
                  <a:schemeClr val="tx1"/>
                </a:solidFill>
              </a:rPr>
              <a:t>management</a:t>
            </a:r>
            <a:r>
              <a:rPr lang="en-US" altLang="en-US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380717" y="3454185"/>
            <a:ext cx="2224309" cy="115416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Modernize your heritage apps on cloud</a:t>
            </a: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Move your apps as-is to the cloud or re-factor an app and use it in new development and application workload models.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366476" y="3449795"/>
            <a:ext cx="2278873" cy="100027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just" defTabSz="5715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chemeClr val="tx1"/>
                </a:solidFill>
              </a:rPr>
              <a:t>Open your data center to work with cloud services</a:t>
            </a:r>
            <a:endParaRPr lang="en-US" altLang="en-US" sz="1200" b="1" dirty="0">
              <a:solidFill>
                <a:schemeClr val="tx1"/>
              </a:solidFill>
              <a:hlinkClick r:id="rId10"/>
            </a:endParaRPr>
          </a:p>
          <a:p>
            <a:pPr algn="just" defTabSz="571500" eaLnBrk="0" fontAlgn="base" hangingPunct="0">
              <a:spcBef>
                <a:spcPts val="60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chemeClr val="tx1"/>
                </a:solidFill>
              </a:rPr>
              <a:t>Protect and leverage your in-house data and pull in external sources to fuel your apps.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2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BM_Master_Presentation_Interim_2017">
  <a:themeElements>
    <a:clrScheme name="IBM_Master_Presentation_Interim_2017_black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IBM_Master_Presentation_Interim_2017_v14" id="{815F54BA-ED08-064D-B358-284BADCDFDD5}" vid="{CA452648-8B95-1842-8B3F-35EF3E7D2061}"/>
    </a:ext>
  </a:extLst>
</a:theme>
</file>

<file path=ppt/theme/theme10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5" id="{620841BD-C405-6040-91A5-E03C6E8CD24D}" vid="{E1F2566A-465D-1C45-8161-2C2CB540F8DD}"/>
    </a:ext>
  </a:extLst>
</a:theme>
</file>

<file path=ppt/theme/theme11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k_blu_background">
  <a:themeElements>
    <a:clrScheme name="IBM_Master_Presentation_Interim_2017_blue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IBM_Master_Presentation_Interim_2017_v14" id="{815F54BA-ED08-064D-B358-284BADCDFDD5}" vid="{B04415B1-4CE5-2444-A756-FC9C4754E739}"/>
    </a:ext>
  </a:extLst>
</a:theme>
</file>

<file path=ppt/theme/theme3.xml><?xml version="1.0" encoding="utf-8"?>
<a:theme xmlns:a="http://schemas.openxmlformats.org/drawingml/2006/main" name="gry_background">
  <a:themeElements>
    <a:clrScheme name="IBM_Master_Presentation_Interim_2017_gray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IBM_Master_Presentation_Interim_2017_v14" id="{815F54BA-ED08-064D-B358-284BADCDFDD5}" vid="{37EF80E5-8CEA-7147-BCC6-66A5228ED0A9}"/>
    </a:ext>
  </a:extLst>
</a:theme>
</file>

<file path=ppt/theme/theme4.xml><?xml version="1.0" encoding="utf-8"?>
<a:theme xmlns:a="http://schemas.openxmlformats.org/drawingml/2006/main" name="wht_background">
  <a:themeElements>
    <a:clrScheme name="IBM_Master_Presentation_Interim_2017_white">
      <a:dk1>
        <a:srgbClr val="000000"/>
      </a:dk1>
      <a:lt1>
        <a:srgbClr val="150957"/>
      </a:lt1>
      <a:dk2>
        <a:srgbClr val="DFDFDF"/>
      </a:dk2>
      <a:lt2>
        <a:srgbClr val="FFFFFF"/>
      </a:lt2>
      <a:accent1>
        <a:srgbClr val="1BA3FF"/>
      </a:accent1>
      <a:accent2>
        <a:srgbClr val="362F9F"/>
      </a:accent2>
      <a:accent3>
        <a:srgbClr val="211D7F"/>
      </a:accent3>
      <a:accent4>
        <a:srgbClr val="16A78F"/>
      </a:accent4>
      <a:accent5>
        <a:srgbClr val="9854D3"/>
      </a:accent5>
      <a:accent6>
        <a:srgbClr val="E5D9D3"/>
      </a:accent6>
      <a:hlink>
        <a:srgbClr val="B3B3B3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IBM_Master_Presentation_Interim_2017_v14" id="{815F54BA-ED08-064D-B358-284BADCDFDD5}" vid="{016CCDB0-408C-6C4F-A317-00E47D1E9F5D}"/>
    </a:ext>
  </a:extLst>
</a:theme>
</file>

<file path=ppt/theme/theme5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IBM_Cloud_Presentation_2018_V01_Arial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5" id="{620841BD-C405-6040-91A5-E03C6E8CD24D}" vid="{A1BD58F6-E81A-854C-BFCF-EAC58112517E}"/>
    </a:ext>
  </a:extLst>
</a:theme>
</file>

<file path=ppt/theme/theme8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5" id="{620841BD-C405-6040-91A5-E03C6E8CD24D}" vid="{E66A4BF9-99CE-D546-89D5-EF1B2D67DA40}"/>
    </a:ext>
  </a:extLst>
</a:theme>
</file>

<file path=ppt/theme/theme9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5" id="{620841BD-C405-6040-91A5-E03C6E8CD24D}" vid="{8523B168-3ECD-FA44-B288-4C24BB9809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16186</TotalTime>
  <Words>2341</Words>
  <Application>Microsoft Office PowerPoint</Application>
  <PresentationFormat>On-screen Show (16:9)</PresentationFormat>
  <Paragraphs>425</Paragraphs>
  <Slides>26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IBM_Master_Presentation_Interim_2017</vt:lpstr>
      <vt:lpstr>dk_blu_background</vt:lpstr>
      <vt:lpstr>gry_background</vt:lpstr>
      <vt:lpstr>wht_background</vt:lpstr>
      <vt:lpstr>1_Custom Design</vt:lpstr>
      <vt:lpstr>2_Custom Design</vt:lpstr>
      <vt:lpstr>IBM_Cloud_Presentation_2018_V01_Arial</vt:lpstr>
      <vt:lpstr>dk_blu_background_2017</vt:lpstr>
      <vt:lpstr>gry_background_2017</vt:lpstr>
      <vt:lpstr>wht_background_2017</vt:lpstr>
      <vt:lpstr>IBM Cloud Private  An Introduction   </vt:lpstr>
      <vt:lpstr>IBM Cloud Private</vt:lpstr>
      <vt:lpstr>IBM Cloud Private</vt:lpstr>
      <vt:lpstr>PowerPoint Presentation</vt:lpstr>
      <vt:lpstr>IBM Cloud Private</vt:lpstr>
      <vt:lpstr>Experience from clients drove IBM Cloud Private design</vt:lpstr>
      <vt:lpstr>IBM Cloud Private capabilities</vt:lpstr>
      <vt:lpstr>PowerPoint Presentation</vt:lpstr>
      <vt:lpstr>PowerPoint Presentation</vt:lpstr>
      <vt:lpstr>The microservices revolution</vt:lpstr>
      <vt:lpstr>Microclimate</vt:lpstr>
      <vt:lpstr>APM for microservices</vt:lpstr>
      <vt:lpstr>IBM Cloud Private for cloud-native applications</vt:lpstr>
      <vt:lpstr>PowerPoint Presentation</vt:lpstr>
      <vt:lpstr>Enterprise applications transformation journey</vt:lpstr>
      <vt:lpstr>Transformation Advisor</vt:lpstr>
      <vt:lpstr>IBM Cloud Private to cloud-enable applications</vt:lpstr>
      <vt:lpstr>PowerPoint Presentation</vt:lpstr>
      <vt:lpstr>New applications need an agile cloud architecture</vt:lpstr>
      <vt:lpstr>New applications need an agile cloud architecture </vt:lpstr>
      <vt:lpstr>APM for hybrid applications</vt:lpstr>
      <vt:lpstr>Cloud Automation Manager</vt:lpstr>
      <vt:lpstr>IBM Cloud Private for hybrid cloud applications</vt:lpstr>
      <vt:lpstr>IBM Cloud Private transforms the way IT operations and developers work</vt:lpstr>
      <vt:lpstr>Advanced platform features for production </vt:lpstr>
      <vt:lpstr>Why IBM?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agoering1705</dc:creator>
  <cp:lastModifiedBy>ADMINIBM</cp:lastModifiedBy>
  <cp:revision>875</cp:revision>
  <cp:lastPrinted>2017-06-22T06:20:51Z</cp:lastPrinted>
  <dcterms:modified xsi:type="dcterms:W3CDTF">2018-05-01T20:51:33Z</dcterms:modified>
</cp:coreProperties>
</file>